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30"/>
  </p:notesMasterIdLst>
  <p:handoutMasterIdLst>
    <p:handoutMasterId r:id="rId31"/>
  </p:handoutMasterIdLst>
  <p:sldIdLst>
    <p:sldId id="256" r:id="rId2"/>
    <p:sldId id="355" r:id="rId3"/>
    <p:sldId id="366" r:id="rId4"/>
    <p:sldId id="259" r:id="rId5"/>
    <p:sldId id="339" r:id="rId6"/>
    <p:sldId id="356" r:id="rId7"/>
    <p:sldId id="374" r:id="rId8"/>
    <p:sldId id="340" r:id="rId9"/>
    <p:sldId id="341" r:id="rId10"/>
    <p:sldId id="342" r:id="rId11"/>
    <p:sldId id="358" r:id="rId12"/>
    <p:sldId id="357" r:id="rId13"/>
    <p:sldId id="343" r:id="rId14"/>
    <p:sldId id="362" r:id="rId15"/>
    <p:sldId id="367" r:id="rId16"/>
    <p:sldId id="360" r:id="rId17"/>
    <p:sldId id="363" r:id="rId18"/>
    <p:sldId id="364" r:id="rId19"/>
    <p:sldId id="365" r:id="rId20"/>
    <p:sldId id="359" r:id="rId21"/>
    <p:sldId id="345" r:id="rId22"/>
    <p:sldId id="368" r:id="rId23"/>
    <p:sldId id="372" r:id="rId24"/>
    <p:sldId id="369" r:id="rId25"/>
    <p:sldId id="370" r:id="rId26"/>
    <p:sldId id="371" r:id="rId27"/>
    <p:sldId id="373" r:id="rId28"/>
    <p:sldId id="331" r:id="rId29"/>
  </p:sldIdLst>
  <p:sldSz cx="9144000" cy="6858000" type="screen4x3"/>
  <p:notesSz cx="9940925" cy="680878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3" autoAdjust="0"/>
    <p:restoredTop sz="80464" autoAdjust="0"/>
  </p:normalViewPr>
  <p:slideViewPr>
    <p:cSldViewPr>
      <p:cViewPr>
        <p:scale>
          <a:sx n="90" d="100"/>
          <a:sy n="90" d="100"/>
        </p:scale>
        <p:origin x="-2520"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1810" y="-101"/>
      </p:cViewPr>
      <p:guideLst>
        <p:guide orient="horz" pos="2144"/>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2"/>
            <a:ext cx="4308818" cy="340821"/>
          </a:xfrm>
          <a:prstGeom prst="rect">
            <a:avLst/>
          </a:prstGeom>
        </p:spPr>
        <p:txBody>
          <a:bodyPr vert="horz" lIns="91577" tIns="45789" rIns="91577" bIns="45789" rtlCol="0"/>
          <a:lstStyle>
            <a:lvl1pPr algn="l">
              <a:defRPr sz="1200"/>
            </a:lvl1pPr>
          </a:lstStyle>
          <a:p>
            <a:endParaRPr lang="hu-HU"/>
          </a:p>
        </p:txBody>
      </p:sp>
      <p:sp>
        <p:nvSpPr>
          <p:cNvPr id="3" name="Dátum helye 2"/>
          <p:cNvSpPr>
            <a:spLocks noGrp="1"/>
          </p:cNvSpPr>
          <p:nvPr>
            <p:ph type="dt" sz="quarter" idx="1"/>
          </p:nvPr>
        </p:nvSpPr>
        <p:spPr>
          <a:xfrm>
            <a:off x="5629788" y="2"/>
            <a:ext cx="4308818" cy="340821"/>
          </a:xfrm>
          <a:prstGeom prst="rect">
            <a:avLst/>
          </a:prstGeom>
        </p:spPr>
        <p:txBody>
          <a:bodyPr vert="horz" lIns="91577" tIns="45789" rIns="91577" bIns="45789" rtlCol="0"/>
          <a:lstStyle>
            <a:lvl1pPr algn="r">
              <a:defRPr sz="1200"/>
            </a:lvl1pPr>
          </a:lstStyle>
          <a:p>
            <a:fld id="{E2604F49-6BEC-4EB7-9E5B-A55CB5C706A5}" type="datetimeFigureOut">
              <a:rPr lang="hu-HU" smtClean="0"/>
              <a:t>2019.01.22.</a:t>
            </a:fld>
            <a:endParaRPr lang="hu-HU"/>
          </a:p>
        </p:txBody>
      </p:sp>
      <p:sp>
        <p:nvSpPr>
          <p:cNvPr id="4" name="Élőláb helye 3"/>
          <p:cNvSpPr>
            <a:spLocks noGrp="1"/>
          </p:cNvSpPr>
          <p:nvPr>
            <p:ph type="ftr" sz="quarter" idx="2"/>
          </p:nvPr>
        </p:nvSpPr>
        <p:spPr>
          <a:xfrm>
            <a:off x="1" y="6466880"/>
            <a:ext cx="4308818" cy="340820"/>
          </a:xfrm>
          <a:prstGeom prst="rect">
            <a:avLst/>
          </a:prstGeom>
        </p:spPr>
        <p:txBody>
          <a:bodyPr vert="horz" lIns="91577" tIns="45789" rIns="91577" bIns="45789" rtlCol="0" anchor="b"/>
          <a:lstStyle>
            <a:lvl1pPr algn="l">
              <a:defRPr sz="1200"/>
            </a:lvl1pPr>
          </a:lstStyle>
          <a:p>
            <a:endParaRPr lang="hu-HU"/>
          </a:p>
        </p:txBody>
      </p:sp>
      <p:sp>
        <p:nvSpPr>
          <p:cNvPr id="5" name="Dia számának helye 4"/>
          <p:cNvSpPr>
            <a:spLocks noGrp="1"/>
          </p:cNvSpPr>
          <p:nvPr>
            <p:ph type="sldNum" sz="quarter" idx="3"/>
          </p:nvPr>
        </p:nvSpPr>
        <p:spPr>
          <a:xfrm>
            <a:off x="5629788" y="6466880"/>
            <a:ext cx="4308818" cy="340820"/>
          </a:xfrm>
          <a:prstGeom prst="rect">
            <a:avLst/>
          </a:prstGeom>
        </p:spPr>
        <p:txBody>
          <a:bodyPr vert="horz" lIns="91577" tIns="45789" rIns="91577" bIns="45789" rtlCol="0" anchor="b"/>
          <a:lstStyle>
            <a:lvl1pPr algn="r">
              <a:defRPr sz="1200"/>
            </a:lvl1pPr>
          </a:lstStyle>
          <a:p>
            <a:fld id="{C3872D4A-B26E-4F1B-B570-3EBF7A10DBEB}" type="slidenum">
              <a:rPr lang="hu-HU" smtClean="0"/>
              <a:t>‹#›</a:t>
            </a:fld>
            <a:endParaRPr lang="hu-HU"/>
          </a:p>
        </p:txBody>
      </p:sp>
    </p:spTree>
    <p:extLst>
      <p:ext uri="{BB962C8B-B14F-4D97-AF65-F5344CB8AC3E}">
        <p14:creationId xmlns:p14="http://schemas.microsoft.com/office/powerpoint/2010/main" val="347123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2"/>
            <a:ext cx="4308818" cy="340821"/>
          </a:xfrm>
          <a:prstGeom prst="rect">
            <a:avLst/>
          </a:prstGeom>
        </p:spPr>
        <p:txBody>
          <a:bodyPr vert="horz" lIns="91577" tIns="45789" rIns="91577" bIns="45789" rtlCol="0"/>
          <a:lstStyle>
            <a:lvl1pPr algn="l">
              <a:defRPr sz="1200"/>
            </a:lvl1pPr>
          </a:lstStyle>
          <a:p>
            <a:endParaRPr lang="hu-HU"/>
          </a:p>
        </p:txBody>
      </p:sp>
      <p:sp>
        <p:nvSpPr>
          <p:cNvPr id="3" name="Dátum helye 2"/>
          <p:cNvSpPr>
            <a:spLocks noGrp="1"/>
          </p:cNvSpPr>
          <p:nvPr>
            <p:ph type="dt" idx="1"/>
          </p:nvPr>
        </p:nvSpPr>
        <p:spPr>
          <a:xfrm>
            <a:off x="5629788" y="2"/>
            <a:ext cx="4308818" cy="340821"/>
          </a:xfrm>
          <a:prstGeom prst="rect">
            <a:avLst/>
          </a:prstGeom>
        </p:spPr>
        <p:txBody>
          <a:bodyPr vert="horz" lIns="91577" tIns="45789" rIns="91577" bIns="45789" rtlCol="0"/>
          <a:lstStyle>
            <a:lvl1pPr algn="r">
              <a:defRPr sz="1200"/>
            </a:lvl1pPr>
          </a:lstStyle>
          <a:p>
            <a:fld id="{A10B1890-E964-4731-A5E7-F722B9A9C891}" type="datetimeFigureOut">
              <a:rPr lang="hu-HU" smtClean="0"/>
              <a:pPr/>
              <a:t>2019.01.22.</a:t>
            </a:fld>
            <a:endParaRPr lang="hu-HU"/>
          </a:p>
        </p:txBody>
      </p:sp>
      <p:sp>
        <p:nvSpPr>
          <p:cNvPr id="4" name="Diakép helye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577" tIns="45789" rIns="91577" bIns="45789" rtlCol="0" anchor="ctr"/>
          <a:lstStyle/>
          <a:p>
            <a:endParaRPr lang="hu-HU"/>
          </a:p>
        </p:txBody>
      </p:sp>
      <p:sp>
        <p:nvSpPr>
          <p:cNvPr id="5" name="Jegyzetek helye 4"/>
          <p:cNvSpPr>
            <a:spLocks noGrp="1"/>
          </p:cNvSpPr>
          <p:nvPr>
            <p:ph type="body" sz="quarter" idx="3"/>
          </p:nvPr>
        </p:nvSpPr>
        <p:spPr>
          <a:xfrm>
            <a:off x="993631" y="3233985"/>
            <a:ext cx="7953668" cy="3064117"/>
          </a:xfrm>
          <a:prstGeom prst="rect">
            <a:avLst/>
          </a:prstGeom>
        </p:spPr>
        <p:txBody>
          <a:bodyPr vert="horz" lIns="91577" tIns="45789" rIns="91577" bIns="45789"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1" y="6466880"/>
            <a:ext cx="4308818" cy="340820"/>
          </a:xfrm>
          <a:prstGeom prst="rect">
            <a:avLst/>
          </a:prstGeom>
        </p:spPr>
        <p:txBody>
          <a:bodyPr vert="horz" lIns="91577" tIns="45789" rIns="91577" bIns="45789" rtlCol="0" anchor="b"/>
          <a:lstStyle>
            <a:lvl1pPr algn="l">
              <a:defRPr sz="1200"/>
            </a:lvl1pPr>
          </a:lstStyle>
          <a:p>
            <a:endParaRPr lang="hu-HU"/>
          </a:p>
        </p:txBody>
      </p:sp>
      <p:sp>
        <p:nvSpPr>
          <p:cNvPr id="7" name="Dia számának helye 6"/>
          <p:cNvSpPr>
            <a:spLocks noGrp="1"/>
          </p:cNvSpPr>
          <p:nvPr>
            <p:ph type="sldNum" sz="quarter" idx="5"/>
          </p:nvPr>
        </p:nvSpPr>
        <p:spPr>
          <a:xfrm>
            <a:off x="5629788" y="6466880"/>
            <a:ext cx="4308818" cy="340820"/>
          </a:xfrm>
          <a:prstGeom prst="rect">
            <a:avLst/>
          </a:prstGeom>
        </p:spPr>
        <p:txBody>
          <a:bodyPr vert="horz" lIns="91577" tIns="45789" rIns="91577" bIns="45789" rtlCol="0" anchor="b"/>
          <a:lstStyle>
            <a:lvl1pPr algn="r">
              <a:defRPr sz="1200"/>
            </a:lvl1pPr>
          </a:lstStyle>
          <a:p>
            <a:fld id="{44588BAE-1775-4B35-865E-54D077FEAFD3}" type="slidenum">
              <a:rPr lang="hu-HU" smtClean="0"/>
              <a:pPr/>
              <a:t>‹#›</a:t>
            </a:fld>
            <a:endParaRPr lang="hu-HU"/>
          </a:p>
        </p:txBody>
      </p:sp>
    </p:spTree>
    <p:extLst>
      <p:ext uri="{BB962C8B-B14F-4D97-AF65-F5344CB8AC3E}">
        <p14:creationId xmlns:p14="http://schemas.microsoft.com/office/powerpoint/2010/main" val="121930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4588BAE-1775-4B35-865E-54D077FEAFD3}" type="slidenum">
              <a:rPr lang="hu-HU" smtClean="0"/>
              <a:pPr/>
              <a:t>1</a:t>
            </a:fld>
            <a:endParaRPr lang="hu-HU"/>
          </a:p>
        </p:txBody>
      </p:sp>
    </p:spTree>
    <p:extLst>
      <p:ext uri="{BB962C8B-B14F-4D97-AF65-F5344CB8AC3E}">
        <p14:creationId xmlns:p14="http://schemas.microsoft.com/office/powerpoint/2010/main" val="3319047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37"/>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CAC4AFED-5E76-455F-8873-7CBC23046CE3}"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746658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B8F80222-9467-495F-9A62-A58A66856F4B}"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560422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9"/>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16FEC9BE-CFC0-441D-AEC3-7ED2E9A708B8}"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281498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2F40AAC-0CE6-45F8-9868-F8B1EAA76C65}"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11339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12"/>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C2A692CA-E219-4618-8266-CA5292FAD5AF}"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11"/>
          </p:nvPr>
        </p:nvSpPr>
        <p:spPr/>
        <p:txBody>
          <a:bodyPr/>
          <a:lstStyle/>
          <a:p>
            <a:endParaRPr lang="hu-HU">
              <a:solidFill>
                <a:prstClr val="black">
                  <a:tint val="75000"/>
                </a:prstClr>
              </a:solidFill>
            </a:endParaRPr>
          </a:p>
        </p:txBody>
      </p:sp>
      <p:sp>
        <p:nvSpPr>
          <p:cNvPr id="6" name="Dia számának helye 5"/>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536197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C4A6A19F-56AF-4861-9475-D0B0D9E1F128}" type="datetime1">
              <a:rPr lang="hu-HU" smtClean="0">
                <a:solidFill>
                  <a:prstClr val="black">
                    <a:tint val="75000"/>
                  </a:prstClr>
                </a:solidFill>
              </a:rPr>
              <a:pPr/>
              <a:t>2019.01.22.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1103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98CFF6E-19EA-440B-A685-D9F076B5EFEF}" type="datetime1">
              <a:rPr lang="hu-HU" smtClean="0">
                <a:solidFill>
                  <a:prstClr val="black">
                    <a:tint val="75000"/>
                  </a:prstClr>
                </a:solidFill>
              </a:rPr>
              <a:pPr/>
              <a:t>2019.01.22.</a:t>
            </a:fld>
            <a:endParaRPr lang="hu-HU">
              <a:solidFill>
                <a:prstClr val="black">
                  <a:tint val="75000"/>
                </a:prstClr>
              </a:solidFill>
            </a:endParaRPr>
          </a:p>
        </p:txBody>
      </p:sp>
      <p:sp>
        <p:nvSpPr>
          <p:cNvPr id="8" name="Élőláb helye 7"/>
          <p:cNvSpPr>
            <a:spLocks noGrp="1"/>
          </p:cNvSpPr>
          <p:nvPr>
            <p:ph type="ftr" sz="quarter" idx="11"/>
          </p:nvPr>
        </p:nvSpPr>
        <p:spPr/>
        <p:txBody>
          <a:bodyPr/>
          <a:lstStyle/>
          <a:p>
            <a:endParaRPr lang="hu-HU">
              <a:solidFill>
                <a:prstClr val="black">
                  <a:tint val="75000"/>
                </a:prstClr>
              </a:solidFill>
            </a:endParaRPr>
          </a:p>
        </p:txBody>
      </p:sp>
      <p:sp>
        <p:nvSpPr>
          <p:cNvPr id="9" name="Dia számának helye 8"/>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87688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C0E066F9-E6C9-4C64-BD2C-2180B21DF954}" type="datetime1">
              <a:rPr lang="hu-HU" smtClean="0">
                <a:solidFill>
                  <a:prstClr val="black">
                    <a:tint val="75000"/>
                  </a:prstClr>
                </a:solidFill>
              </a:rPr>
              <a:pPr/>
              <a:t>2019.01.22.</a:t>
            </a:fld>
            <a:endParaRPr lang="hu-HU">
              <a:solidFill>
                <a:prstClr val="black">
                  <a:tint val="75000"/>
                </a:prstClr>
              </a:solidFill>
            </a:endParaRPr>
          </a:p>
        </p:txBody>
      </p:sp>
      <p:sp>
        <p:nvSpPr>
          <p:cNvPr id="4" name="Élőláb helye 3"/>
          <p:cNvSpPr>
            <a:spLocks noGrp="1"/>
          </p:cNvSpPr>
          <p:nvPr>
            <p:ph type="ftr" sz="quarter" idx="11"/>
          </p:nvPr>
        </p:nvSpPr>
        <p:spPr/>
        <p:txBody>
          <a:bodyPr/>
          <a:lstStyle/>
          <a:p>
            <a:endParaRPr lang="hu-HU">
              <a:solidFill>
                <a:prstClr val="black">
                  <a:tint val="75000"/>
                </a:prstClr>
              </a:solidFill>
            </a:endParaRPr>
          </a:p>
        </p:txBody>
      </p:sp>
      <p:sp>
        <p:nvSpPr>
          <p:cNvPr id="5" name="Dia számának helye 4"/>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31576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C1B2EC9-7421-4B93-ACFC-AEE5BCD7CA74}" type="datetime1">
              <a:rPr lang="hu-HU" smtClean="0">
                <a:solidFill>
                  <a:prstClr val="black">
                    <a:tint val="75000"/>
                  </a:prstClr>
                </a:solidFill>
              </a:rPr>
              <a:pPr/>
              <a:t>2019.01.22.</a:t>
            </a:fld>
            <a:endParaRPr lang="hu-HU">
              <a:solidFill>
                <a:prstClr val="black">
                  <a:tint val="75000"/>
                </a:prstClr>
              </a:solidFill>
            </a:endParaRPr>
          </a:p>
        </p:txBody>
      </p:sp>
      <p:sp>
        <p:nvSpPr>
          <p:cNvPr id="3" name="Élőláb helye 2"/>
          <p:cNvSpPr>
            <a:spLocks noGrp="1"/>
          </p:cNvSpPr>
          <p:nvPr>
            <p:ph type="ftr" sz="quarter" idx="11"/>
          </p:nvPr>
        </p:nvSpPr>
        <p:spPr/>
        <p:txBody>
          <a:bodyPr/>
          <a:lstStyle/>
          <a:p>
            <a:endParaRPr lang="hu-HU">
              <a:solidFill>
                <a:prstClr val="black">
                  <a:tint val="75000"/>
                </a:prstClr>
              </a:solidFill>
            </a:endParaRPr>
          </a:p>
        </p:txBody>
      </p:sp>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53799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E8CD7379-A8B3-4C1F-BDA3-0F95D3514CB7}" type="datetime1">
              <a:rPr lang="hu-HU" smtClean="0">
                <a:solidFill>
                  <a:prstClr val="black">
                    <a:tint val="75000"/>
                  </a:prstClr>
                </a:solidFill>
              </a:rPr>
              <a:pPr/>
              <a:t>2019.01.22.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828596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FE863756-1A6D-4F82-9B07-54852690A47E}" type="datetime1">
              <a:rPr lang="hu-HU" smtClean="0">
                <a:solidFill>
                  <a:prstClr val="black">
                    <a:tint val="75000"/>
                  </a:prstClr>
                </a:solidFill>
              </a:rPr>
              <a:pPr/>
              <a:t>2019.01.22.</a:t>
            </a:fld>
            <a:endParaRPr lang="hu-HU">
              <a:solidFill>
                <a:prstClr val="black">
                  <a:tint val="75000"/>
                </a:prstClr>
              </a:solidFill>
            </a:endParaRPr>
          </a:p>
        </p:txBody>
      </p:sp>
      <p:sp>
        <p:nvSpPr>
          <p:cNvPr id="6" name="Élőláb helye 5"/>
          <p:cNvSpPr>
            <a:spLocks noGrp="1"/>
          </p:cNvSpPr>
          <p:nvPr>
            <p:ph type="ftr" sz="quarter" idx="11"/>
          </p:nvPr>
        </p:nvSpPr>
        <p:spPr/>
        <p:txBody>
          <a:bodyPr/>
          <a:lstStyle/>
          <a:p>
            <a:endParaRPr lang="hu-HU">
              <a:solidFill>
                <a:prstClr val="black">
                  <a:tint val="75000"/>
                </a:prstClr>
              </a:solidFill>
            </a:endParaRPr>
          </a:p>
        </p:txBody>
      </p:sp>
      <p:sp>
        <p:nvSpPr>
          <p:cNvPr id="7" name="Dia számának helye 6"/>
          <p:cNvSpPr>
            <a:spLocks noGrp="1"/>
          </p:cNvSpPr>
          <p:nvPr>
            <p:ph type="sldNum" sz="quarter" idx="12"/>
          </p:nvPr>
        </p:nvSpPr>
        <p:spPr/>
        <p:txBody>
          <a:body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321307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FE8452-09C0-436E-8B49-9D8A43285967}" type="datetime1">
              <a:rPr lang="hu-HU" smtClean="0">
                <a:solidFill>
                  <a:prstClr val="black">
                    <a:tint val="75000"/>
                  </a:prstClr>
                </a:solidFill>
              </a:rPr>
              <a:pPr/>
              <a:t>2019.01.22.</a:t>
            </a:fld>
            <a:endParaRPr lang="hu-HU">
              <a:solidFill>
                <a:prstClr val="black">
                  <a:tint val="75000"/>
                </a:prstClr>
              </a:solidFill>
            </a:endParaRPr>
          </a:p>
        </p:txBody>
      </p:sp>
      <p:sp>
        <p:nvSpPr>
          <p:cNvPr id="5" name="Élőláb helye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solidFill>
                <a:prstClr val="black">
                  <a:tint val="75000"/>
                </a:prstClr>
              </a:solidFill>
            </a:endParaRPr>
          </a:p>
        </p:txBody>
      </p:sp>
      <p:sp>
        <p:nvSpPr>
          <p:cNvPr id="6" name="Dia számának helye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244289-BECE-40EE-84B8-AE029796AF85}" type="slidenum">
              <a:rPr lang="hu-HU" smtClean="0">
                <a:solidFill>
                  <a:prstClr val="black">
                    <a:tint val="75000"/>
                  </a:prstClr>
                </a:solidFill>
              </a:rPr>
              <a:pPr/>
              <a:t>‹#›</a:t>
            </a:fld>
            <a:endParaRPr lang="hu-HU">
              <a:solidFill>
                <a:prstClr val="black">
                  <a:tint val="75000"/>
                </a:prstClr>
              </a:solidFill>
            </a:endParaRPr>
          </a:p>
        </p:txBody>
      </p:sp>
    </p:spTree>
    <p:extLst>
      <p:ext uri="{BB962C8B-B14F-4D97-AF65-F5344CB8AC3E}">
        <p14:creationId xmlns:p14="http://schemas.microsoft.com/office/powerpoint/2010/main" val="246489705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zövegdoboz 1"/>
          <p:cNvSpPr txBox="1"/>
          <p:nvPr/>
        </p:nvSpPr>
        <p:spPr>
          <a:xfrm>
            <a:off x="683568" y="454003"/>
            <a:ext cx="7632848" cy="4648965"/>
          </a:xfrm>
          <a:prstGeom prst="rect">
            <a:avLst/>
          </a:prstGeom>
          <a:noFill/>
        </p:spPr>
        <p:txBody>
          <a:bodyPr wrap="square" rtlCol="0">
            <a:spAutoFit/>
          </a:bodyPr>
          <a:lstStyle/>
          <a:p>
            <a:pPr algn="ctr">
              <a:lnSpc>
                <a:spcPct val="115000"/>
              </a:lnSpc>
            </a:pPr>
            <a:endParaRPr lang="hu-HU" sz="2400" b="1" dirty="0"/>
          </a:p>
          <a:p>
            <a:pPr algn="ctr">
              <a:lnSpc>
                <a:spcPct val="150000"/>
              </a:lnSpc>
            </a:pPr>
            <a:endParaRPr lang="hu-HU" b="1" cap="all" dirty="0" smtClean="0">
              <a:solidFill>
                <a:schemeClr val="tx2"/>
              </a:solidFill>
              <a:latin typeface="Trajan Pro"/>
              <a:ea typeface="Times New Roman"/>
              <a:cs typeface="Times New Roman"/>
            </a:endParaRPr>
          </a:p>
          <a:p>
            <a:pPr algn="ctr">
              <a:lnSpc>
                <a:spcPct val="150000"/>
              </a:lnSpc>
            </a:pPr>
            <a:r>
              <a:rPr lang="hu-HU" b="1" dirty="0" smtClean="0">
                <a:solidFill>
                  <a:srgbClr val="FF0000"/>
                </a:solidFill>
                <a:latin typeface="Trajan Pro" pitchFamily="18" charset="-18"/>
              </a:rPr>
              <a:t>Emberi Erőforrás Fejlesztési Operatív Program (EFOP) fejlesztési koncepciója Borsod-Abaúj-Zemplén megye vonatkozásában</a:t>
            </a:r>
            <a:endParaRPr lang="hu-HU" b="1" cap="all" dirty="0" smtClean="0">
              <a:solidFill>
                <a:srgbClr val="FF0000"/>
              </a:solidFill>
              <a:latin typeface="Trajan Pro"/>
              <a:ea typeface="Times New Roman"/>
              <a:cs typeface="Times New Roman"/>
            </a:endParaRPr>
          </a:p>
          <a:p>
            <a:pPr algn="ctr"/>
            <a:endParaRPr lang="hu-HU" b="1" cap="all" dirty="0" smtClean="0">
              <a:solidFill>
                <a:schemeClr val="tx2"/>
              </a:solidFill>
              <a:latin typeface="Trajan Pro"/>
              <a:ea typeface="Times New Roman"/>
              <a:cs typeface="Times New Roman"/>
            </a:endParaRPr>
          </a:p>
          <a:p>
            <a:pPr algn="ctr"/>
            <a:endParaRPr lang="hu-HU" b="1" cap="all" dirty="0" smtClean="0">
              <a:solidFill>
                <a:schemeClr val="tx2"/>
              </a:solidFill>
              <a:latin typeface="Trajan Pro"/>
              <a:ea typeface="Times New Roman"/>
              <a:cs typeface="Times New Roman"/>
            </a:endParaRPr>
          </a:p>
          <a:p>
            <a:pPr algn="ctr"/>
            <a:endParaRPr lang="hu-HU" b="1" cap="all" dirty="0" smtClean="0">
              <a:solidFill>
                <a:schemeClr val="tx2"/>
              </a:solidFill>
              <a:latin typeface="Trajan Pro"/>
              <a:ea typeface="Times New Roman"/>
              <a:cs typeface="Times New Roman"/>
            </a:endParaRPr>
          </a:p>
          <a:p>
            <a:pPr algn="ctr"/>
            <a:r>
              <a:rPr lang="hu-HU" sz="1600" b="1" dirty="0" smtClean="0">
                <a:latin typeface="Trajan Pro"/>
                <a:ea typeface="Times New Roman"/>
                <a:cs typeface="Times New Roman"/>
              </a:rPr>
              <a:t>SZTOJKA ATTILA</a:t>
            </a:r>
            <a:endParaRPr lang="hu-HU" sz="1600" b="1" dirty="0">
              <a:latin typeface="Trajan Pro"/>
              <a:ea typeface="Times New Roman"/>
              <a:cs typeface="Times New Roman"/>
            </a:endParaRPr>
          </a:p>
          <a:p>
            <a:pPr algn="ctr"/>
            <a:r>
              <a:rPr lang="hu-HU" sz="1400" cap="all" dirty="0" smtClean="0">
                <a:latin typeface="Trajan Pro"/>
                <a:ea typeface="Times New Roman"/>
                <a:cs typeface="Times New Roman"/>
              </a:rPr>
              <a:t>Főosztályvezető</a:t>
            </a:r>
          </a:p>
          <a:p>
            <a:pPr algn="ctr"/>
            <a:endParaRPr lang="hu-HU" sz="1400" cap="all" dirty="0">
              <a:latin typeface="Trajan Pro"/>
              <a:ea typeface="Times New Roman"/>
              <a:cs typeface="Times New Roman"/>
            </a:endParaRPr>
          </a:p>
          <a:p>
            <a:pPr algn="ctr"/>
            <a:r>
              <a:rPr lang="hu-HU" sz="1400" dirty="0">
                <a:latin typeface="Trajan Pro"/>
                <a:ea typeface="Times New Roman"/>
                <a:cs typeface="Times New Roman"/>
              </a:rPr>
              <a:t>EMBERI ERŐFORRÁSOK</a:t>
            </a:r>
            <a:r>
              <a:rPr lang="hu-HU" sz="1400" dirty="0">
                <a:ea typeface="Times New Roman"/>
                <a:cs typeface="Times New Roman"/>
              </a:rPr>
              <a:t> </a:t>
            </a:r>
            <a:r>
              <a:rPr lang="hu-HU" sz="1400" dirty="0" smtClean="0">
                <a:latin typeface="Trajan Pro"/>
                <a:ea typeface="Times New Roman"/>
                <a:cs typeface="Times New Roman"/>
              </a:rPr>
              <a:t>MINISZTÉRIUMA</a:t>
            </a:r>
            <a:endParaRPr lang="hu-HU" sz="1400" cap="all" dirty="0" smtClean="0">
              <a:latin typeface="Trajan Pro"/>
              <a:ea typeface="Times New Roman"/>
              <a:cs typeface="Times New Roman"/>
            </a:endParaRPr>
          </a:p>
          <a:p>
            <a:pPr algn="ctr"/>
            <a:endParaRPr lang="hu-HU" sz="1400" cap="all" dirty="0" smtClean="0">
              <a:latin typeface="Trajan Pro"/>
              <a:ea typeface="Times New Roman"/>
              <a:cs typeface="Times New Roman"/>
            </a:endParaRPr>
          </a:p>
          <a:p>
            <a:pPr algn="ctr"/>
            <a:r>
              <a:rPr lang="hu-HU" sz="1100" cap="all" dirty="0" smtClean="0">
                <a:latin typeface="Trajan Pro"/>
                <a:ea typeface="Times New Roman"/>
                <a:cs typeface="Times New Roman"/>
              </a:rPr>
              <a:t>Szociális ügyekért és társadalmi </a:t>
            </a:r>
            <a:r>
              <a:rPr lang="hu-HU" sz="1100" cap="all" dirty="0">
                <a:latin typeface="Trajan Pro"/>
                <a:ea typeface="Times New Roman"/>
                <a:cs typeface="Times New Roman"/>
              </a:rPr>
              <a:t>FELZÁRKÓZÁSÉRT Felelős </a:t>
            </a:r>
            <a:r>
              <a:rPr lang="hu-HU" sz="1100" cap="all" dirty="0" smtClean="0">
                <a:latin typeface="Trajan Pro"/>
                <a:ea typeface="Times New Roman"/>
                <a:cs typeface="Times New Roman"/>
              </a:rPr>
              <a:t>Államtitkárság</a:t>
            </a:r>
          </a:p>
          <a:p>
            <a:pPr algn="ctr"/>
            <a:endParaRPr lang="hu-HU" sz="1100" cap="all" dirty="0" smtClean="0">
              <a:latin typeface="Trajan Pro"/>
              <a:ea typeface="Times New Roman"/>
              <a:cs typeface="Times New Roman"/>
            </a:endParaRPr>
          </a:p>
          <a:p>
            <a:pPr algn="ctr"/>
            <a:r>
              <a:rPr lang="hu-HU" sz="1100" cap="all" dirty="0" smtClean="0">
                <a:latin typeface="Trajan Pro"/>
                <a:ea typeface="Times New Roman"/>
                <a:cs typeface="Times New Roman"/>
              </a:rPr>
              <a:t>Felzárkózási fejlesztések főosztálya</a:t>
            </a:r>
          </a:p>
          <a:p>
            <a:pPr algn="ctr"/>
            <a:endParaRPr lang="hu-HU" sz="1200" cap="all" dirty="0" smtClean="0">
              <a:latin typeface="Trajan Pro"/>
              <a:ea typeface="Times New Roman"/>
              <a:cs typeface="Times New Roman"/>
            </a:endParaRPr>
          </a:p>
          <a:p>
            <a:pPr algn="ctr"/>
            <a:endParaRPr lang="hu-HU" dirty="0"/>
          </a:p>
        </p:txBody>
      </p:sp>
      <p:pic>
        <p:nvPicPr>
          <p:cNvPr id="6" name="Kép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6396" y="5102968"/>
            <a:ext cx="307192" cy="6519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10</a:t>
            </a:fld>
            <a:endParaRPr lang="hu-HU">
              <a:solidFill>
                <a:prstClr val="black">
                  <a:tint val="75000"/>
                </a:prstClr>
              </a:solidFill>
            </a:endParaRPr>
          </a:p>
        </p:txBody>
      </p:sp>
      <p:sp>
        <p:nvSpPr>
          <p:cNvPr id="3" name="Téglalap 2"/>
          <p:cNvSpPr/>
          <p:nvPr/>
        </p:nvSpPr>
        <p:spPr>
          <a:xfrm>
            <a:off x="395536" y="188640"/>
            <a:ext cx="8496944" cy="6709529"/>
          </a:xfrm>
          <a:prstGeom prst="rect">
            <a:avLst/>
          </a:prstGeom>
        </p:spPr>
        <p:txBody>
          <a:bodyPr wrap="square">
            <a:spAutoFit/>
          </a:bodyPr>
          <a:lstStyle/>
          <a:p>
            <a:pPr algn="just"/>
            <a:endParaRPr lang="hu-HU" sz="1400" dirty="0" smtClean="0">
              <a:solidFill>
                <a:srgbClr val="FF0000"/>
              </a:solidFill>
            </a:endParaRPr>
          </a:p>
          <a:p>
            <a:pPr algn="just"/>
            <a:r>
              <a:rPr lang="hu-HU" dirty="0" smtClean="0">
                <a:solidFill>
                  <a:srgbClr val="FF0000"/>
                </a:solidFill>
              </a:rPr>
              <a:t>EFOP-1.4.3 </a:t>
            </a:r>
            <a:r>
              <a:rPr lang="hu-HU" dirty="0">
                <a:solidFill>
                  <a:srgbClr val="FF0000"/>
                </a:solidFill>
              </a:rPr>
              <a:t>Biztos Kezdet Gyerekházak és „Jó kis hely” - kistelepülési komplex gyermekprogramok támogatása – standard, 5,</a:t>
            </a:r>
            <a:r>
              <a:rPr lang="hu-HU" dirty="0" err="1">
                <a:solidFill>
                  <a:srgbClr val="FF0000"/>
                </a:solidFill>
              </a:rPr>
              <a:t>5</a:t>
            </a:r>
            <a:r>
              <a:rPr lang="hu-HU" dirty="0">
                <a:solidFill>
                  <a:srgbClr val="FF0000"/>
                </a:solidFill>
              </a:rPr>
              <a:t> Mrd </a:t>
            </a:r>
            <a:r>
              <a:rPr lang="hu-HU" dirty="0" smtClean="0">
                <a:solidFill>
                  <a:srgbClr val="FF0000"/>
                </a:solidFill>
              </a:rPr>
              <a:t>Ft</a:t>
            </a:r>
          </a:p>
          <a:p>
            <a:pPr algn="just"/>
            <a:endParaRPr lang="hu-HU" sz="1400" dirty="0">
              <a:solidFill>
                <a:srgbClr val="FF0000"/>
              </a:solidFill>
            </a:endParaRPr>
          </a:p>
          <a:p>
            <a:pPr algn="just"/>
            <a:r>
              <a:rPr lang="hu-HU" sz="1600" dirty="0"/>
              <a:t>A helyi igényekre és szükségletekre reagálva a felhívás keretében megvalósuló fejlesztések átfogó célja a gyermekesély programok továbbfejlesztése a gyerekek szempontjából hátrányos helyzetű településeken, a minőségi szolgáltatásokhoz való hozzáférés növelése érdekében. </a:t>
            </a:r>
            <a:endParaRPr lang="hu-HU" sz="1600" dirty="0" smtClean="0"/>
          </a:p>
          <a:p>
            <a:pPr algn="just"/>
            <a:endParaRPr lang="hu-HU" sz="1600" dirty="0">
              <a:solidFill>
                <a:srgbClr val="FF0000"/>
              </a:solidFill>
            </a:endParaRPr>
          </a:p>
          <a:p>
            <a:pPr marL="0" lvl="2" algn="just"/>
            <a:r>
              <a:rPr lang="hu-HU" sz="1600" b="1" u="sng" dirty="0" smtClean="0"/>
              <a:t>Biztos </a:t>
            </a:r>
            <a:r>
              <a:rPr lang="hu-HU" sz="1600" b="1" u="sng" dirty="0"/>
              <a:t>Kezdet </a:t>
            </a:r>
            <a:r>
              <a:rPr lang="hu-HU" sz="1600" b="1" u="sng" dirty="0" smtClean="0"/>
              <a:t>Gyerekházak </a:t>
            </a:r>
            <a:r>
              <a:rPr lang="hu-HU" sz="1600" u="sng" dirty="0" smtClean="0"/>
              <a:t>programelem</a:t>
            </a:r>
          </a:p>
          <a:p>
            <a:pPr marL="0" lvl="2" algn="just"/>
            <a:endParaRPr lang="hu-HU" sz="1600" u="sng" dirty="0" smtClean="0"/>
          </a:p>
          <a:p>
            <a:pPr marL="0" lvl="2" algn="just"/>
            <a:r>
              <a:rPr lang="hu-HU" sz="1600" b="1" dirty="0" smtClean="0"/>
              <a:t>Biztos </a:t>
            </a:r>
            <a:r>
              <a:rPr lang="hu-HU" sz="1600" b="1" dirty="0"/>
              <a:t>Kezdet Gyerekházak </a:t>
            </a:r>
            <a:r>
              <a:rPr lang="hu-HU" sz="1600" b="1" dirty="0" smtClean="0"/>
              <a:t>létesítése </a:t>
            </a:r>
            <a:r>
              <a:rPr lang="hu-HU" sz="1600" dirty="0" smtClean="0"/>
              <a:t>a </a:t>
            </a:r>
            <a:r>
              <a:rPr lang="hu-HU" sz="1600" dirty="0"/>
              <a:t>koragyerekkori esélyteremtés támogatása érdekében az </a:t>
            </a:r>
            <a:r>
              <a:rPr lang="hu-HU" sz="1600" b="1" dirty="0"/>
              <a:t>óvodáskor alatti gyereket nevelő családok számára </a:t>
            </a:r>
            <a:r>
              <a:rPr lang="hu-HU" sz="1600" b="1" dirty="0" smtClean="0"/>
              <a:t>legalább 560 gyermek bevonásával</a:t>
            </a:r>
            <a:r>
              <a:rPr lang="hu-HU" sz="1600" dirty="0" smtClean="0"/>
              <a:t> szolgáltatáshiányos</a:t>
            </a:r>
            <a:r>
              <a:rPr lang="hu-HU" sz="1600" dirty="0"/>
              <a:t>, </a:t>
            </a:r>
            <a:r>
              <a:rPr lang="hu-HU" sz="1600" b="1" dirty="0" smtClean="0"/>
              <a:t>1000-4000 lakosú településeken</a:t>
            </a:r>
            <a:r>
              <a:rPr lang="hu-HU" sz="1600" dirty="0"/>
              <a:t>, </a:t>
            </a:r>
            <a:r>
              <a:rPr lang="hu-HU" sz="1600" dirty="0" smtClean="0"/>
              <a:t>ahol a </a:t>
            </a:r>
            <a:r>
              <a:rPr lang="hu-HU" sz="1600" dirty="0"/>
              <a:t>rendszeres gyermekvédelmi kedvezményben (</a:t>
            </a:r>
            <a:r>
              <a:rPr lang="hu-HU" sz="1600" b="1" dirty="0" err="1"/>
              <a:t>rgyk</a:t>
            </a:r>
            <a:r>
              <a:rPr lang="hu-HU" sz="1600" dirty="0"/>
              <a:t>) részesülő gyermekek aránya </a:t>
            </a:r>
            <a:r>
              <a:rPr lang="hu-HU" sz="1600" b="1" dirty="0"/>
              <a:t>több mint 50</a:t>
            </a:r>
            <a:r>
              <a:rPr lang="hu-HU" sz="1600" b="1" dirty="0" smtClean="0"/>
              <a:t>%.</a:t>
            </a:r>
          </a:p>
          <a:p>
            <a:pPr marL="0" lvl="2" algn="just"/>
            <a:endParaRPr lang="hu-HU" sz="1600" b="1" dirty="0" smtClean="0"/>
          </a:p>
          <a:p>
            <a:pPr algn="just"/>
            <a:r>
              <a:rPr lang="hu-HU" sz="1600" b="1" u="sng" dirty="0" smtClean="0"/>
              <a:t>„</a:t>
            </a:r>
            <a:r>
              <a:rPr lang="hu-HU" sz="1600" b="1" u="sng" dirty="0"/>
              <a:t>Jó kis hely” </a:t>
            </a:r>
            <a:r>
              <a:rPr lang="hu-HU" sz="1600" u="sng" dirty="0"/>
              <a:t>- kistelepülési komplex gyermekprogramok támogatása  </a:t>
            </a:r>
            <a:r>
              <a:rPr lang="hu-HU" sz="1600" u="sng" dirty="0" smtClean="0"/>
              <a:t>programelem</a:t>
            </a:r>
          </a:p>
          <a:p>
            <a:pPr algn="just"/>
            <a:endParaRPr lang="hu-HU" sz="1600" u="sng" dirty="0" smtClean="0"/>
          </a:p>
          <a:p>
            <a:pPr algn="just"/>
            <a:r>
              <a:rPr lang="hu-HU" sz="1600" b="1" dirty="0" smtClean="0"/>
              <a:t>Újítás a programelem</a:t>
            </a:r>
            <a:r>
              <a:rPr lang="hu-HU" sz="1600" dirty="0" smtClean="0"/>
              <a:t>, preventív </a:t>
            </a:r>
            <a:r>
              <a:rPr lang="hu-HU" sz="1600" dirty="0"/>
              <a:t>célú </a:t>
            </a:r>
            <a:r>
              <a:rPr lang="hu-HU" sz="1600" b="1" dirty="0"/>
              <a:t>kistelepülési komplex gyermekprogramok </a:t>
            </a:r>
            <a:r>
              <a:rPr lang="hu-HU" sz="1600" dirty="0"/>
              <a:t>és szolgáltatások legalább </a:t>
            </a:r>
            <a:r>
              <a:rPr lang="hu-HU" sz="1600" b="1" dirty="0" smtClean="0"/>
              <a:t>350 </a:t>
            </a:r>
            <a:r>
              <a:rPr lang="hu-HU" sz="1600" b="1" dirty="0"/>
              <a:t>gyerek</a:t>
            </a:r>
            <a:r>
              <a:rPr lang="hu-HU" sz="1600" dirty="0"/>
              <a:t>, fiatal bevonásával </a:t>
            </a:r>
            <a:r>
              <a:rPr lang="hu-HU" sz="1600" b="1" dirty="0"/>
              <a:t>1000 fő alatti szolgáltatáshiányos településeken</a:t>
            </a:r>
            <a:r>
              <a:rPr lang="hu-HU" sz="1600" dirty="0"/>
              <a:t>, ahol a rendszeres gyermekvédelmi kedvezményben (</a:t>
            </a:r>
            <a:r>
              <a:rPr lang="hu-HU" sz="1600" b="1" dirty="0" err="1"/>
              <a:t>rgyk</a:t>
            </a:r>
            <a:r>
              <a:rPr lang="hu-HU" sz="1600" b="1" dirty="0"/>
              <a:t>)  </a:t>
            </a:r>
            <a:r>
              <a:rPr lang="hu-HU" sz="1600" dirty="0"/>
              <a:t>részesülő gyermekek aránya </a:t>
            </a:r>
            <a:r>
              <a:rPr lang="hu-HU" sz="1600" b="1" dirty="0"/>
              <a:t>több mint 50%. </a:t>
            </a:r>
            <a:endParaRPr lang="hu-HU" sz="1600" b="1" dirty="0">
              <a:solidFill>
                <a:srgbClr val="FF0000"/>
              </a:solidFill>
            </a:endParaRPr>
          </a:p>
          <a:p>
            <a:pPr marL="0" lvl="2" algn="just"/>
            <a:endParaRPr lang="hu-HU" sz="1600" b="1" dirty="0"/>
          </a:p>
          <a:p>
            <a:pPr marL="0" lvl="2" algn="just"/>
            <a:r>
              <a:rPr lang="hu-HU" sz="1600" b="1" dirty="0"/>
              <a:t>Borsod-Abaúj-Zemplén megyében </a:t>
            </a:r>
            <a:r>
              <a:rPr lang="hu-HU" sz="1600" b="1" dirty="0" smtClean="0"/>
              <a:t>20 </a:t>
            </a:r>
            <a:r>
              <a:rPr lang="hu-HU" sz="1600" b="1" dirty="0"/>
              <a:t>településen Biztos Kezdet Gyerekház </a:t>
            </a:r>
            <a:r>
              <a:rPr lang="hu-HU" sz="1600" dirty="0"/>
              <a:t>(Bánhorváti, Bánréve, Bódvaszilas, Boldogkőváralja, Bőcs, Cigánd, </a:t>
            </a:r>
            <a:r>
              <a:rPr lang="hu-HU" sz="1600" dirty="0" smtClean="0"/>
              <a:t>Farkaslyuk</a:t>
            </a:r>
            <a:r>
              <a:rPr lang="hu-HU" sz="1600" dirty="0"/>
              <a:t>, Forró, </a:t>
            </a:r>
            <a:r>
              <a:rPr lang="hu-HU" sz="1600" dirty="0" smtClean="0"/>
              <a:t>Hejőpapi</a:t>
            </a:r>
            <a:r>
              <a:rPr lang="hu-HU" sz="1600" dirty="0"/>
              <a:t>, Hollóháza, Igrici, Karcsa, </a:t>
            </a:r>
            <a:r>
              <a:rPr lang="hu-HU" sz="1600" dirty="0" smtClean="0"/>
              <a:t>Méra</a:t>
            </a:r>
            <a:r>
              <a:rPr lang="hu-HU" sz="1600" dirty="0"/>
              <a:t>, Múcsony, </a:t>
            </a:r>
            <a:r>
              <a:rPr lang="hu-HU" sz="1600" dirty="0" smtClean="0"/>
              <a:t>Novajidrány</a:t>
            </a:r>
            <a:r>
              <a:rPr lang="hu-HU" sz="1600" dirty="0"/>
              <a:t>, Olaszliszka, Ónod, Parasznya, Sajókaza, Szendrőlád) és </a:t>
            </a:r>
            <a:r>
              <a:rPr lang="hu-HU" sz="1600" b="1" dirty="0"/>
              <a:t>6 településen Jó kis hely </a:t>
            </a:r>
            <a:r>
              <a:rPr lang="hu-HU" sz="1600" dirty="0"/>
              <a:t>(Csokvaomány, Girincs, Ládbesenyő, Nagycsécs, Nagyrozvágy, Vatta) </a:t>
            </a:r>
            <a:r>
              <a:rPr lang="hu-HU" sz="1600" b="1" dirty="0" smtClean="0"/>
              <a:t>program valósul meg összesen  1,06 Mrd Ft forrással.</a:t>
            </a:r>
            <a:endParaRPr lang="hu-HU" sz="1600" b="1" dirty="0"/>
          </a:p>
          <a:p>
            <a:pPr marL="0" lvl="2" algn="just"/>
            <a:endParaRPr lang="hu-HU" sz="1400" b="1" dirty="0"/>
          </a:p>
        </p:txBody>
      </p:sp>
    </p:spTree>
    <p:extLst>
      <p:ext uri="{BB962C8B-B14F-4D97-AF65-F5344CB8AC3E}">
        <p14:creationId xmlns:p14="http://schemas.microsoft.com/office/powerpoint/2010/main" val="1503788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11</a:t>
            </a:fld>
            <a:endParaRPr lang="hu-HU">
              <a:solidFill>
                <a:prstClr val="black">
                  <a:tint val="75000"/>
                </a:prstClr>
              </a:solidFill>
            </a:endParaRPr>
          </a:p>
        </p:txBody>
      </p:sp>
      <p:sp>
        <p:nvSpPr>
          <p:cNvPr id="3" name="Téglalap 2"/>
          <p:cNvSpPr/>
          <p:nvPr/>
        </p:nvSpPr>
        <p:spPr>
          <a:xfrm>
            <a:off x="755576" y="836712"/>
            <a:ext cx="7704856" cy="4308872"/>
          </a:xfrm>
          <a:prstGeom prst="rect">
            <a:avLst/>
          </a:prstGeom>
        </p:spPr>
        <p:txBody>
          <a:bodyPr wrap="square">
            <a:spAutoFit/>
          </a:bodyPr>
          <a:lstStyle/>
          <a:p>
            <a:pPr algn="just"/>
            <a:r>
              <a:rPr lang="hu-HU" sz="2000" dirty="0">
                <a:solidFill>
                  <a:srgbClr val="FF0000"/>
                </a:solidFill>
              </a:rPr>
              <a:t>EFOP-2.1.2 Gyerekesély programok infrastrukturális háttere – standard, 5,</a:t>
            </a:r>
            <a:r>
              <a:rPr lang="hu-HU" sz="2000" dirty="0" err="1">
                <a:solidFill>
                  <a:srgbClr val="FF0000"/>
                </a:solidFill>
              </a:rPr>
              <a:t>5</a:t>
            </a:r>
            <a:r>
              <a:rPr lang="hu-HU" sz="2000" dirty="0">
                <a:solidFill>
                  <a:srgbClr val="FF0000"/>
                </a:solidFill>
              </a:rPr>
              <a:t> Mrd </a:t>
            </a:r>
            <a:r>
              <a:rPr lang="hu-HU" sz="2000" dirty="0" smtClean="0">
                <a:solidFill>
                  <a:srgbClr val="FF0000"/>
                </a:solidFill>
              </a:rPr>
              <a:t>Ft</a:t>
            </a:r>
          </a:p>
          <a:p>
            <a:pPr algn="just"/>
            <a:endParaRPr lang="hu-HU" dirty="0">
              <a:solidFill>
                <a:srgbClr val="FF0000"/>
              </a:solidFill>
            </a:endParaRPr>
          </a:p>
          <a:p>
            <a:pPr algn="just"/>
            <a:r>
              <a:rPr lang="hu-HU" dirty="0"/>
              <a:t>Cél a </a:t>
            </a:r>
            <a:r>
              <a:rPr lang="hu-HU" b="1" dirty="0"/>
              <a:t>gyerekesély programokhoz  </a:t>
            </a:r>
            <a:r>
              <a:rPr lang="hu-HU" dirty="0"/>
              <a:t>(EFOP-1.4.2 és 1.4.3) szükséges </a:t>
            </a:r>
            <a:r>
              <a:rPr lang="hu-HU" b="1" dirty="0"/>
              <a:t>infrastruktúra biztosítása</a:t>
            </a:r>
            <a:r>
              <a:rPr lang="hu-HU" dirty="0"/>
              <a:t> háttér-infrastruktúra megteremtésével, szükség esetén a korábban létrehozott közösségi terek felújításával, legalább </a:t>
            </a:r>
            <a:r>
              <a:rPr lang="hu-HU" b="1" dirty="0" smtClean="0"/>
              <a:t>80 </a:t>
            </a:r>
            <a:r>
              <a:rPr lang="hu-HU" b="1" dirty="0"/>
              <a:t>Gyerekház létesítésével, </a:t>
            </a:r>
            <a:r>
              <a:rPr lang="hu-HU" dirty="0"/>
              <a:t>továbbá legalább </a:t>
            </a:r>
            <a:r>
              <a:rPr lang="hu-HU" b="1" dirty="0" smtClean="0"/>
              <a:t>35 </a:t>
            </a:r>
            <a:r>
              <a:rPr lang="hu-HU" b="1" dirty="0"/>
              <a:t>kistelepülési közösségi helyszín </a:t>
            </a:r>
            <a:r>
              <a:rPr lang="hu-HU" dirty="0"/>
              <a:t>létesítésével elsősorban meglévő közösségi terek átalakításával és berendezésével. </a:t>
            </a:r>
            <a:endParaRPr lang="hu-HU" dirty="0" smtClean="0"/>
          </a:p>
          <a:p>
            <a:pPr algn="just"/>
            <a:endParaRPr lang="hu-HU" dirty="0"/>
          </a:p>
          <a:p>
            <a:pPr marL="0" lvl="2" algn="just"/>
            <a:r>
              <a:rPr lang="hu-HU" dirty="0"/>
              <a:t>Borsod-Abaúj-Zemplén megyében </a:t>
            </a:r>
            <a:r>
              <a:rPr lang="hu-HU" dirty="0" smtClean="0"/>
              <a:t>jelenleg (a döntési folyamat még nem zárult le) </a:t>
            </a:r>
            <a:r>
              <a:rPr lang="hu-HU" b="1" dirty="0" smtClean="0"/>
              <a:t>24 </a:t>
            </a:r>
            <a:r>
              <a:rPr lang="hu-HU" b="1" dirty="0"/>
              <a:t>településen </a:t>
            </a:r>
            <a:r>
              <a:rPr lang="hu-HU" b="1" dirty="0" smtClean="0"/>
              <a:t>valósul meg gyerekesély infrastrukturális program 1,05 Mrd Ft forrással: </a:t>
            </a:r>
            <a:r>
              <a:rPr lang="hu-HU" dirty="0" smtClean="0"/>
              <a:t>Bánhorváti</a:t>
            </a:r>
            <a:r>
              <a:rPr lang="hu-HU" dirty="0"/>
              <a:t>, Bánréve, Bódvaszilas, </a:t>
            </a:r>
            <a:r>
              <a:rPr lang="hu-HU" dirty="0" smtClean="0"/>
              <a:t>Boldogkőváralja, Bőcs</a:t>
            </a:r>
            <a:r>
              <a:rPr lang="hu-HU" dirty="0"/>
              <a:t>, Cigánd, </a:t>
            </a:r>
            <a:r>
              <a:rPr lang="hu-HU" dirty="0" smtClean="0"/>
              <a:t>Encs, Farkaslyuk</a:t>
            </a:r>
            <a:r>
              <a:rPr lang="hu-HU" dirty="0"/>
              <a:t>, </a:t>
            </a:r>
            <a:r>
              <a:rPr lang="hu-HU" dirty="0" smtClean="0"/>
              <a:t>Girincs, Gönc, Hejőpapi, Igrici</a:t>
            </a:r>
            <a:r>
              <a:rPr lang="hu-HU" dirty="0"/>
              <a:t>, Karcsa, </a:t>
            </a:r>
            <a:r>
              <a:rPr lang="hu-HU" dirty="0" smtClean="0"/>
              <a:t>Méra, Mezőcsát, Nagycsécs</a:t>
            </a:r>
            <a:r>
              <a:rPr lang="hu-HU" dirty="0"/>
              <a:t>, </a:t>
            </a:r>
            <a:r>
              <a:rPr lang="hu-HU" dirty="0" smtClean="0"/>
              <a:t>Nagyrozvágy, Novajidrány</a:t>
            </a:r>
            <a:r>
              <a:rPr lang="hu-HU" dirty="0"/>
              <a:t>, </a:t>
            </a:r>
            <a:r>
              <a:rPr lang="hu-HU" dirty="0" smtClean="0"/>
              <a:t>Ónod</a:t>
            </a:r>
            <a:r>
              <a:rPr lang="hu-HU" dirty="0"/>
              <a:t>, </a:t>
            </a:r>
            <a:r>
              <a:rPr lang="hu-HU" dirty="0" smtClean="0"/>
              <a:t>Ózd, Putnok, Szalonna, Szikszó, Vatta.</a:t>
            </a:r>
            <a:endParaRPr lang="hu-HU" dirty="0"/>
          </a:p>
        </p:txBody>
      </p:sp>
    </p:spTree>
    <p:extLst>
      <p:ext uri="{BB962C8B-B14F-4D97-AF65-F5344CB8AC3E}">
        <p14:creationId xmlns:p14="http://schemas.microsoft.com/office/powerpoint/2010/main" val="425593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12</a:t>
            </a:fld>
            <a:endParaRPr lang="hu-HU">
              <a:solidFill>
                <a:prstClr val="black">
                  <a:tint val="75000"/>
                </a:prstClr>
              </a:solidFill>
            </a:endParaRPr>
          </a:p>
        </p:txBody>
      </p:sp>
      <p:sp>
        <p:nvSpPr>
          <p:cNvPr id="3" name="Téglalap 2"/>
          <p:cNvSpPr/>
          <p:nvPr/>
        </p:nvSpPr>
        <p:spPr>
          <a:xfrm>
            <a:off x="626079" y="260648"/>
            <a:ext cx="7848872" cy="6217087"/>
          </a:xfrm>
          <a:prstGeom prst="rect">
            <a:avLst/>
          </a:prstGeom>
        </p:spPr>
        <p:txBody>
          <a:bodyPr wrap="square">
            <a:spAutoFit/>
          </a:bodyPr>
          <a:lstStyle/>
          <a:p>
            <a:pPr algn="ctr"/>
            <a:r>
              <a:rPr lang="hu-HU" sz="2000" b="1" dirty="0">
                <a:solidFill>
                  <a:srgbClr val="FF0000"/>
                </a:solidFill>
              </a:rPr>
              <a:t>EFOP </a:t>
            </a:r>
            <a:r>
              <a:rPr lang="hu-HU" sz="2000" b="1" dirty="0" smtClean="0">
                <a:solidFill>
                  <a:srgbClr val="FF0000"/>
                </a:solidFill>
              </a:rPr>
              <a:t>oktatási esélyteremtési </a:t>
            </a:r>
            <a:r>
              <a:rPr lang="hu-HU" sz="2000" b="1" dirty="0">
                <a:solidFill>
                  <a:srgbClr val="FF0000"/>
                </a:solidFill>
              </a:rPr>
              <a:t>felzárkózási programok Borsod-Abaúj-Zemplén megyében </a:t>
            </a:r>
            <a:endParaRPr lang="hu-HU" sz="2000" b="1" dirty="0" smtClean="0">
              <a:solidFill>
                <a:srgbClr val="FF0000"/>
              </a:solidFill>
            </a:endParaRPr>
          </a:p>
          <a:p>
            <a:pPr algn="just"/>
            <a:endParaRPr lang="hu-HU" dirty="0"/>
          </a:p>
          <a:p>
            <a:pPr algn="just"/>
            <a:r>
              <a:rPr lang="hu-HU" dirty="0" smtClean="0">
                <a:solidFill>
                  <a:srgbClr val="FF0000"/>
                </a:solidFill>
              </a:rPr>
              <a:t>EFOP-1.4.4</a:t>
            </a:r>
            <a:r>
              <a:rPr lang="hu-HU" dirty="0">
                <a:solidFill>
                  <a:srgbClr val="FF0000"/>
                </a:solidFill>
              </a:rPr>
              <a:t>. Bari </a:t>
            </a:r>
            <a:r>
              <a:rPr lang="hu-HU" dirty="0" err="1">
                <a:solidFill>
                  <a:srgbClr val="FF0000"/>
                </a:solidFill>
              </a:rPr>
              <a:t>shej</a:t>
            </a:r>
            <a:r>
              <a:rPr lang="hu-HU" dirty="0">
                <a:solidFill>
                  <a:srgbClr val="FF0000"/>
                </a:solidFill>
              </a:rPr>
              <a:t> - Nagylány - </a:t>
            </a:r>
            <a:r>
              <a:rPr lang="hu-HU" dirty="0" err="1">
                <a:solidFill>
                  <a:srgbClr val="FF0000"/>
                </a:solidFill>
              </a:rPr>
              <a:t>Fátă</a:t>
            </a:r>
            <a:r>
              <a:rPr lang="hu-HU" dirty="0">
                <a:solidFill>
                  <a:srgbClr val="FF0000"/>
                </a:solidFill>
              </a:rPr>
              <a:t> </a:t>
            </a:r>
            <a:r>
              <a:rPr lang="hu-HU" dirty="0" err="1">
                <a:solidFill>
                  <a:srgbClr val="FF0000"/>
                </a:solidFill>
              </a:rPr>
              <a:t>máré</a:t>
            </a:r>
            <a:r>
              <a:rPr lang="hu-HU" dirty="0">
                <a:solidFill>
                  <a:srgbClr val="FF0000"/>
                </a:solidFill>
              </a:rPr>
              <a:t> (Roma lányok végzettség nélküli iskolaelhagyásának megelőzése) – standard, </a:t>
            </a:r>
            <a:r>
              <a:rPr lang="hu-HU" dirty="0" smtClean="0">
                <a:solidFill>
                  <a:srgbClr val="FF0000"/>
                </a:solidFill>
              </a:rPr>
              <a:t>2,66 </a:t>
            </a:r>
            <a:r>
              <a:rPr lang="hu-HU" dirty="0">
                <a:solidFill>
                  <a:srgbClr val="FF0000"/>
                </a:solidFill>
              </a:rPr>
              <a:t>Mrd </a:t>
            </a:r>
            <a:r>
              <a:rPr lang="hu-HU" dirty="0" smtClean="0">
                <a:solidFill>
                  <a:srgbClr val="FF0000"/>
                </a:solidFill>
              </a:rPr>
              <a:t>Ft</a:t>
            </a:r>
          </a:p>
          <a:p>
            <a:pPr algn="just"/>
            <a:endParaRPr lang="hu-HU" dirty="0">
              <a:solidFill>
                <a:srgbClr val="FF0000"/>
              </a:solidFill>
            </a:endParaRPr>
          </a:p>
          <a:p>
            <a:pPr algn="just"/>
            <a:r>
              <a:rPr lang="hu-HU" sz="1600" dirty="0"/>
              <a:t>A pályázat a hátrányokkal küzdő roma lányok iskolai lemorzsolódásának csökkentését, valamint ehhez kapcsolódóan a továbbtanulási esélyeik növelését célozza. A beavatkozások stabil alapot teremtenek a majdani iskolai előrehaladásához, a végzettség nélküli iskolaelhagyás csökkentéséhez, és a későbbi foglalkoztathatósághoz, valamint hozzájárulnak életminőségük, egészségi állapotuk javulásához, továbbá szüleik nevelési képességének fejlődéséhez</a:t>
            </a:r>
            <a:r>
              <a:rPr lang="hu-HU" sz="1600" dirty="0" smtClean="0"/>
              <a:t>.</a:t>
            </a:r>
          </a:p>
          <a:p>
            <a:pPr algn="just"/>
            <a:endParaRPr lang="hu-HU" sz="1600" dirty="0"/>
          </a:p>
          <a:p>
            <a:pPr algn="just"/>
            <a:r>
              <a:rPr lang="hu-HU" sz="1600" dirty="0" smtClean="0"/>
              <a:t>Cél </a:t>
            </a:r>
            <a:r>
              <a:rPr lang="hu-HU" sz="1600" dirty="0"/>
              <a:t>legalább </a:t>
            </a:r>
            <a:r>
              <a:rPr lang="hu-HU" sz="1600" b="1" dirty="0" smtClean="0"/>
              <a:t>1860 </a:t>
            </a:r>
            <a:r>
              <a:rPr lang="hu-HU" sz="1600" b="1" dirty="0"/>
              <a:t>fő 10-18 éves általános iskolás vagy középiskolás roma lány iskolai lemorzsolódásának csökkentése</a:t>
            </a:r>
            <a:r>
              <a:rPr lang="hu-HU" sz="1600" dirty="0"/>
              <a:t>, valamint továbbtanulási esélyeik növelése családjuk bevonásával.</a:t>
            </a:r>
            <a:endParaRPr lang="hu-HU" sz="1600" dirty="0">
              <a:solidFill>
                <a:srgbClr val="FF0000"/>
              </a:solidFill>
            </a:endParaRPr>
          </a:p>
          <a:p>
            <a:endParaRPr lang="hu-HU" sz="1600" dirty="0" smtClean="0">
              <a:solidFill>
                <a:schemeClr val="tx2"/>
              </a:solidFill>
            </a:endParaRPr>
          </a:p>
          <a:p>
            <a:r>
              <a:rPr lang="hu-HU" sz="1600" dirty="0"/>
              <a:t>A megyében </a:t>
            </a:r>
            <a:r>
              <a:rPr lang="hu-HU" sz="1600" b="1" dirty="0"/>
              <a:t>21 </a:t>
            </a:r>
            <a:r>
              <a:rPr lang="hu-HU" sz="1600" b="1" dirty="0" smtClean="0"/>
              <a:t>program indult 20 településen </a:t>
            </a:r>
            <a:r>
              <a:rPr lang="hu-HU" sz="1600" dirty="0" smtClean="0"/>
              <a:t>a </a:t>
            </a:r>
            <a:r>
              <a:rPr lang="hu-HU" sz="1600" dirty="0"/>
              <a:t>2017/2018-as </a:t>
            </a:r>
            <a:r>
              <a:rPr lang="hu-HU" sz="1600" dirty="0" smtClean="0"/>
              <a:t>tanévtől </a:t>
            </a:r>
            <a:r>
              <a:rPr lang="hu-HU" sz="1600" b="1" dirty="0" smtClean="0"/>
              <a:t>622,3 millió Ft forrással:</a:t>
            </a:r>
          </a:p>
          <a:p>
            <a:endParaRPr lang="hu-HU" sz="1600" dirty="0" smtClean="0"/>
          </a:p>
          <a:p>
            <a:r>
              <a:rPr lang="hu-HU" sz="1600" dirty="0" smtClean="0"/>
              <a:t>Balajt, Cigánd, Encs, Farkaslyuk, Halmaj, Hernádvécse, Homrogd, Igrici, Karcsa, Lak, Mezőcsát, Méra, Pálháza, Sajókaza, Sárospatak, Sátoraljaújhely (2 program), Tiszakarád, Tomor, Vilmány, Vizsoly</a:t>
            </a:r>
            <a:endParaRPr lang="hu-HU" sz="1600" dirty="0"/>
          </a:p>
          <a:p>
            <a:endParaRPr lang="hu-HU" sz="1400" dirty="0">
              <a:solidFill>
                <a:schemeClr val="tx2"/>
              </a:solidFill>
            </a:endParaRPr>
          </a:p>
        </p:txBody>
      </p:sp>
    </p:spTree>
    <p:extLst>
      <p:ext uri="{BB962C8B-B14F-4D97-AF65-F5344CB8AC3E}">
        <p14:creationId xmlns:p14="http://schemas.microsoft.com/office/powerpoint/2010/main" val="306305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13</a:t>
            </a:fld>
            <a:endParaRPr lang="hu-HU">
              <a:solidFill>
                <a:prstClr val="black">
                  <a:tint val="75000"/>
                </a:prstClr>
              </a:solidFill>
            </a:endParaRPr>
          </a:p>
        </p:txBody>
      </p:sp>
      <p:sp>
        <p:nvSpPr>
          <p:cNvPr id="3" name="Téglalap 2"/>
          <p:cNvSpPr/>
          <p:nvPr/>
        </p:nvSpPr>
        <p:spPr>
          <a:xfrm>
            <a:off x="683568" y="908720"/>
            <a:ext cx="7776864" cy="4124206"/>
          </a:xfrm>
          <a:prstGeom prst="rect">
            <a:avLst/>
          </a:prstGeom>
        </p:spPr>
        <p:txBody>
          <a:bodyPr wrap="square">
            <a:spAutoFit/>
          </a:bodyPr>
          <a:lstStyle/>
          <a:p>
            <a:pPr algn="just"/>
            <a:r>
              <a:rPr lang="hu-HU" dirty="0" smtClean="0">
                <a:solidFill>
                  <a:srgbClr val="FF0000"/>
                </a:solidFill>
              </a:rPr>
              <a:t>EFOP-3.1.3 </a:t>
            </a:r>
            <a:r>
              <a:rPr lang="hu-HU" dirty="0">
                <a:solidFill>
                  <a:srgbClr val="FF0000"/>
                </a:solidFill>
              </a:rPr>
              <a:t>Társadalmi felzárkózási és integrációs köznevelési intézkedések </a:t>
            </a:r>
            <a:r>
              <a:rPr lang="hu-HU" dirty="0" smtClean="0">
                <a:solidFill>
                  <a:srgbClr val="FF0000"/>
                </a:solidFill>
              </a:rPr>
              <a:t>támogatása – kiemelt  projekt, Oktatási Hivatal, 4,2 Mrd Ft</a:t>
            </a:r>
          </a:p>
          <a:p>
            <a:pPr algn="just"/>
            <a:endParaRPr lang="hu-HU" dirty="0" smtClean="0">
              <a:solidFill>
                <a:srgbClr val="FF0000"/>
              </a:solidFill>
            </a:endParaRPr>
          </a:p>
          <a:p>
            <a:pPr algn="just"/>
            <a:r>
              <a:rPr lang="hu-HU" sz="1600" dirty="0"/>
              <a:t>A projekt célja az esélyegyenlőség érvényesülésének elősegítése az óvodai nevelésben. Ennek keretében a projekt hozzájárul ahhoz, hogy a köznevelési intézményrendszer alkalmassá váljon a hátrányos helyzetű gyermekek eredményes nevelésére, támogassa a gyermekek óvodai beilleszkedését és későbbi iskolai sikerességét, valamint a pedagógiai módszerekben való megújulás által képes legyen a hátrányos helyzetű gyermekek – eredményes – integrált nevelésére. </a:t>
            </a:r>
          </a:p>
          <a:p>
            <a:r>
              <a:rPr lang="hu-HU" sz="1600" dirty="0"/>
              <a:t> </a:t>
            </a:r>
          </a:p>
          <a:p>
            <a:pPr algn="just"/>
            <a:r>
              <a:rPr lang="hu-HU" sz="1600" dirty="0" smtClean="0"/>
              <a:t>A </a:t>
            </a:r>
            <a:r>
              <a:rPr lang="hu-HU" sz="1600" dirty="0"/>
              <a:t>megvalósítás során </a:t>
            </a:r>
            <a:r>
              <a:rPr lang="hu-HU" sz="1600" b="1" dirty="0" smtClean="0"/>
              <a:t>550 </a:t>
            </a:r>
            <a:r>
              <a:rPr lang="hu-HU" sz="1600" b="1" dirty="0"/>
              <a:t>óvoda</a:t>
            </a:r>
            <a:r>
              <a:rPr lang="hu-HU" sz="1600" dirty="0"/>
              <a:t> </a:t>
            </a:r>
            <a:r>
              <a:rPr lang="hu-HU" sz="1600" dirty="0" smtClean="0"/>
              <a:t>és </a:t>
            </a:r>
            <a:r>
              <a:rPr lang="hu-HU" sz="1600" b="1" dirty="0" smtClean="0"/>
              <a:t>5500 gyermek </a:t>
            </a:r>
            <a:r>
              <a:rPr lang="hu-HU" sz="1600" dirty="0" smtClean="0"/>
              <a:t>kerül </a:t>
            </a:r>
            <a:r>
              <a:rPr lang="hu-HU" sz="1600" dirty="0"/>
              <a:t>bevonásra, továbbá </a:t>
            </a:r>
            <a:r>
              <a:rPr lang="hu-HU" sz="1600" b="1" dirty="0"/>
              <a:t>1100 óvodapedagógus továbbképzése</a:t>
            </a:r>
            <a:r>
              <a:rPr lang="hu-HU" sz="1600" dirty="0"/>
              <a:t> valósul meg. A projekt nyomán erősödik a köznevelés rendszerének esélyteremtő és felzárkózást segítő szerepe</a:t>
            </a:r>
            <a:r>
              <a:rPr lang="hu-HU" sz="1600" dirty="0" smtClean="0"/>
              <a:t>.</a:t>
            </a:r>
            <a:endParaRPr lang="hu-HU" sz="1600" dirty="0" smtClean="0">
              <a:solidFill>
                <a:srgbClr val="FF0000"/>
              </a:solidFill>
            </a:endParaRPr>
          </a:p>
          <a:p>
            <a:pPr algn="just"/>
            <a:endParaRPr lang="hu-HU" sz="1600" dirty="0" smtClean="0">
              <a:solidFill>
                <a:srgbClr val="FF0000"/>
              </a:solidFill>
            </a:endParaRPr>
          </a:p>
          <a:p>
            <a:pPr algn="just"/>
            <a:r>
              <a:rPr lang="hu-HU" sz="1600" dirty="0" smtClean="0"/>
              <a:t>BAZ megyében </a:t>
            </a:r>
            <a:r>
              <a:rPr lang="hu-HU" sz="1600" b="1" dirty="0" smtClean="0"/>
              <a:t>111 </a:t>
            </a:r>
            <a:r>
              <a:rPr lang="hu-HU" sz="1600" b="1" dirty="0"/>
              <a:t>óvodában</a:t>
            </a:r>
            <a:r>
              <a:rPr lang="hu-HU" sz="1600" dirty="0"/>
              <a:t> valósul meg az óvodai fejlesztő </a:t>
            </a:r>
            <a:r>
              <a:rPr lang="hu-HU" sz="1600" dirty="0" smtClean="0"/>
              <a:t>program.</a:t>
            </a:r>
            <a:endParaRPr lang="hu-HU" sz="1600" dirty="0"/>
          </a:p>
          <a:p>
            <a:pPr algn="just"/>
            <a:endParaRPr lang="hu-HU" sz="1600" dirty="0" smtClean="0">
              <a:solidFill>
                <a:srgbClr val="FF0000"/>
              </a:solidFill>
            </a:endParaRPr>
          </a:p>
        </p:txBody>
      </p:sp>
    </p:spTree>
    <p:extLst>
      <p:ext uri="{BB962C8B-B14F-4D97-AF65-F5344CB8AC3E}">
        <p14:creationId xmlns:p14="http://schemas.microsoft.com/office/powerpoint/2010/main" val="267573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14</a:t>
            </a:fld>
            <a:endParaRPr lang="hu-HU">
              <a:solidFill>
                <a:prstClr val="black">
                  <a:tint val="75000"/>
                </a:prstClr>
              </a:solidFill>
            </a:endParaRPr>
          </a:p>
        </p:txBody>
      </p:sp>
      <p:sp>
        <p:nvSpPr>
          <p:cNvPr id="3" name="Téglalap 2"/>
          <p:cNvSpPr/>
          <p:nvPr/>
        </p:nvSpPr>
        <p:spPr>
          <a:xfrm>
            <a:off x="677336" y="548680"/>
            <a:ext cx="7848872" cy="4801314"/>
          </a:xfrm>
          <a:prstGeom prst="rect">
            <a:avLst/>
          </a:prstGeom>
        </p:spPr>
        <p:txBody>
          <a:bodyPr wrap="square">
            <a:spAutoFit/>
          </a:bodyPr>
          <a:lstStyle/>
          <a:p>
            <a:pPr algn="just"/>
            <a:r>
              <a:rPr lang="hu-HU" dirty="0">
                <a:solidFill>
                  <a:srgbClr val="FF0000"/>
                </a:solidFill>
              </a:rPr>
              <a:t>EFOP-3.1.4 Ösztöndíj és </a:t>
            </a:r>
            <a:r>
              <a:rPr lang="hu-HU" dirty="0" err="1">
                <a:solidFill>
                  <a:srgbClr val="FF0000"/>
                </a:solidFill>
              </a:rPr>
              <a:t>mentorálási</a:t>
            </a:r>
            <a:r>
              <a:rPr lang="hu-HU" dirty="0">
                <a:solidFill>
                  <a:srgbClr val="FF0000"/>
                </a:solidFill>
              </a:rPr>
              <a:t> támogatás hátrányos helyzetű tanulóknak - Útravaló Ösztöndíjprogram – kiemelt </a:t>
            </a:r>
            <a:r>
              <a:rPr lang="hu-HU" dirty="0" smtClean="0">
                <a:solidFill>
                  <a:srgbClr val="FF0000"/>
                </a:solidFill>
              </a:rPr>
              <a:t>projekt, </a:t>
            </a:r>
            <a:r>
              <a:rPr lang="hu-HU" dirty="0">
                <a:solidFill>
                  <a:srgbClr val="FF0000"/>
                </a:solidFill>
              </a:rPr>
              <a:t>Emberi Erőforrás Támogatáskezelő és </a:t>
            </a:r>
            <a:r>
              <a:rPr lang="hu-HU" dirty="0" smtClean="0">
                <a:solidFill>
                  <a:srgbClr val="FF0000"/>
                </a:solidFill>
              </a:rPr>
              <a:t>Klebelsberg </a:t>
            </a:r>
            <a:r>
              <a:rPr lang="hu-HU" dirty="0">
                <a:solidFill>
                  <a:srgbClr val="FF0000"/>
                </a:solidFill>
              </a:rPr>
              <a:t>Intézményfenntartó </a:t>
            </a:r>
            <a:r>
              <a:rPr lang="hu-HU" dirty="0" smtClean="0">
                <a:solidFill>
                  <a:srgbClr val="FF0000"/>
                </a:solidFill>
              </a:rPr>
              <a:t>Központ, 5,9 </a:t>
            </a:r>
            <a:r>
              <a:rPr lang="hu-HU" dirty="0">
                <a:solidFill>
                  <a:srgbClr val="FF0000"/>
                </a:solidFill>
              </a:rPr>
              <a:t>Mrd </a:t>
            </a:r>
            <a:r>
              <a:rPr lang="hu-HU" dirty="0" smtClean="0">
                <a:solidFill>
                  <a:srgbClr val="FF0000"/>
                </a:solidFill>
              </a:rPr>
              <a:t>Ft, VEKOP: 0,21 Mrd Ft</a:t>
            </a:r>
          </a:p>
          <a:p>
            <a:pPr algn="just"/>
            <a:endParaRPr lang="hu-HU" dirty="0">
              <a:solidFill>
                <a:srgbClr val="FF0000"/>
              </a:solidFill>
            </a:endParaRPr>
          </a:p>
          <a:p>
            <a:pPr algn="just"/>
            <a:r>
              <a:rPr lang="hu-HU" dirty="0"/>
              <a:t>Az Útravaló ösztöndíjprogram egy összetett támogató, segítő, tanulást motiváló rendszer. E rendszerben a tanuló, és a tanuló iskolai előrehaladását támogató mentor vesz részt. A program köznevelést érintő alprogramjai </a:t>
            </a:r>
            <a:r>
              <a:rPr lang="hu-HU" dirty="0" smtClean="0"/>
              <a:t>(Út </a:t>
            </a:r>
            <a:r>
              <a:rPr lang="hu-HU" dirty="0"/>
              <a:t>a </a:t>
            </a:r>
            <a:r>
              <a:rPr lang="hu-HU" dirty="0" smtClean="0"/>
              <a:t>középiskolába</a:t>
            </a:r>
            <a:r>
              <a:rPr lang="hu-HU" dirty="0"/>
              <a:t>, Út az é</a:t>
            </a:r>
            <a:r>
              <a:rPr lang="hu-HU" dirty="0" smtClean="0"/>
              <a:t>rettségihez) mentori </a:t>
            </a:r>
            <a:r>
              <a:rPr lang="hu-HU" dirty="0"/>
              <a:t>és ösztöndíj-támogatást nyújtanak a bevont tanulók részére az általános iskola 7. évfolyamától a középiskola 13. évfolyamáig. A programba a tanulók elsősorban szociális jogosultság, rászorultság alapján kerülnek be, de az ösztöndíj mértéke </a:t>
            </a:r>
            <a:r>
              <a:rPr lang="hu-HU" dirty="0" smtClean="0"/>
              <a:t>az </a:t>
            </a:r>
            <a:r>
              <a:rPr lang="hu-HU" dirty="0"/>
              <a:t>előző év végi tanulmányi eredménytől függ. </a:t>
            </a:r>
            <a:r>
              <a:rPr lang="hu-HU" b="1" dirty="0" smtClean="0"/>
              <a:t>Országosan 27 000 tanuló és 2 800 pedagógus vesz részt a programban.</a:t>
            </a:r>
          </a:p>
          <a:p>
            <a:pPr algn="just"/>
            <a:endParaRPr lang="hu-HU" dirty="0"/>
          </a:p>
          <a:p>
            <a:r>
              <a:rPr lang="hu-HU" u="sng" dirty="0" smtClean="0"/>
              <a:t>BAZ </a:t>
            </a:r>
            <a:r>
              <a:rPr lang="hu-HU" u="sng" dirty="0"/>
              <a:t>megyében ösztöndíjban részesülő </a:t>
            </a:r>
            <a:r>
              <a:rPr lang="hu-HU" u="sng" dirty="0" smtClean="0"/>
              <a:t>tanulók </a:t>
            </a:r>
            <a:r>
              <a:rPr lang="hu-HU" u="sng" dirty="0"/>
              <a:t>száma</a:t>
            </a:r>
            <a:r>
              <a:rPr lang="hu-HU" u="sng" dirty="0" smtClean="0"/>
              <a:t>:</a:t>
            </a:r>
          </a:p>
          <a:p>
            <a:endParaRPr lang="hu-HU" dirty="0"/>
          </a:p>
          <a:p>
            <a:pPr lvl="0"/>
            <a:r>
              <a:rPr lang="hu-HU" dirty="0"/>
              <a:t>Út a középiskolába alprogram: 1474 fő</a:t>
            </a:r>
          </a:p>
          <a:p>
            <a:pPr lvl="0"/>
            <a:r>
              <a:rPr lang="hu-HU" dirty="0"/>
              <a:t>Út az érettségihez alprogram: 907 </a:t>
            </a:r>
            <a:r>
              <a:rPr lang="hu-HU" dirty="0" smtClean="0"/>
              <a:t>fő</a:t>
            </a:r>
            <a:endParaRPr lang="hu-HU" dirty="0"/>
          </a:p>
        </p:txBody>
      </p:sp>
    </p:spTree>
    <p:extLst>
      <p:ext uri="{BB962C8B-B14F-4D97-AF65-F5344CB8AC3E}">
        <p14:creationId xmlns:p14="http://schemas.microsoft.com/office/powerpoint/2010/main" val="364552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15</a:t>
            </a:fld>
            <a:endParaRPr lang="hu-HU">
              <a:solidFill>
                <a:prstClr val="black">
                  <a:tint val="75000"/>
                </a:prstClr>
              </a:solidFill>
            </a:endParaRPr>
          </a:p>
        </p:txBody>
      </p:sp>
      <p:sp>
        <p:nvSpPr>
          <p:cNvPr id="4" name="Téglalap 3"/>
          <p:cNvSpPr/>
          <p:nvPr/>
        </p:nvSpPr>
        <p:spPr>
          <a:xfrm>
            <a:off x="467544" y="58847"/>
            <a:ext cx="7992888" cy="5355312"/>
          </a:xfrm>
          <a:prstGeom prst="rect">
            <a:avLst/>
          </a:prstGeom>
        </p:spPr>
        <p:txBody>
          <a:bodyPr wrap="square">
            <a:spAutoFit/>
          </a:bodyPr>
          <a:lstStyle/>
          <a:p>
            <a:endParaRPr lang="hu-HU" dirty="0" smtClean="0"/>
          </a:p>
          <a:p>
            <a:endParaRPr lang="hu-HU" dirty="0"/>
          </a:p>
          <a:p>
            <a:endParaRPr lang="hu-HU" dirty="0" smtClean="0"/>
          </a:p>
          <a:p>
            <a:endParaRPr lang="hu-HU" dirty="0"/>
          </a:p>
          <a:p>
            <a:pPr algn="just"/>
            <a:r>
              <a:rPr lang="hu-HU" dirty="0">
                <a:solidFill>
                  <a:srgbClr val="FF0000"/>
                </a:solidFill>
              </a:rPr>
              <a:t>EFOP-3.1.7 Esélyteremtés a köznevelésben – kiemelt </a:t>
            </a:r>
            <a:r>
              <a:rPr lang="hu-HU" dirty="0" smtClean="0">
                <a:solidFill>
                  <a:srgbClr val="FF0000"/>
                </a:solidFill>
              </a:rPr>
              <a:t>projekt, Oktatási Hivatal, 4,29 </a:t>
            </a:r>
            <a:r>
              <a:rPr lang="hu-HU" dirty="0">
                <a:solidFill>
                  <a:srgbClr val="FF0000"/>
                </a:solidFill>
              </a:rPr>
              <a:t>Mrd </a:t>
            </a:r>
            <a:r>
              <a:rPr lang="hu-HU" dirty="0" smtClean="0">
                <a:solidFill>
                  <a:srgbClr val="FF0000"/>
                </a:solidFill>
              </a:rPr>
              <a:t>Ft</a:t>
            </a:r>
          </a:p>
          <a:p>
            <a:pPr algn="just"/>
            <a:endParaRPr lang="hu-HU" dirty="0">
              <a:solidFill>
                <a:srgbClr val="FF0000"/>
              </a:solidFill>
            </a:endParaRPr>
          </a:p>
          <a:p>
            <a:pPr algn="just"/>
            <a:r>
              <a:rPr lang="hu-HU" dirty="0"/>
              <a:t>Oktatási esélyegyenlőségi programokat támogató </a:t>
            </a:r>
            <a:r>
              <a:rPr lang="hu-HU" b="1" dirty="0"/>
              <a:t>szakmai-módszertani program</a:t>
            </a:r>
            <a:r>
              <a:rPr lang="hu-HU" dirty="0"/>
              <a:t>. Cél a HH/HHH gyermekeket nevelő-oktató </a:t>
            </a:r>
            <a:r>
              <a:rPr lang="hu-HU" b="1" dirty="0"/>
              <a:t>150 intézményben</a:t>
            </a:r>
            <a:r>
              <a:rPr lang="hu-HU" dirty="0"/>
              <a:t> az esélyteremtő nevelést-oktatást lehetővé tevő </a:t>
            </a:r>
            <a:r>
              <a:rPr lang="hu-HU" b="1" dirty="0"/>
              <a:t>módszertani kultúra </a:t>
            </a:r>
            <a:r>
              <a:rPr lang="hu-HU" dirty="0"/>
              <a:t>kialakítása, megerősítése intézményfejlesztéssel, </a:t>
            </a:r>
            <a:r>
              <a:rPr lang="hu-HU" b="1" dirty="0" smtClean="0"/>
              <a:t>3000 pedagógus </a:t>
            </a:r>
            <a:r>
              <a:rPr lang="hu-HU" dirty="0" smtClean="0"/>
              <a:t>képzésével, </a:t>
            </a:r>
            <a:r>
              <a:rPr lang="hu-HU" dirty="0"/>
              <a:t>új képzési módszertanok kidolgozásával. </a:t>
            </a:r>
            <a:endParaRPr lang="hu-HU" dirty="0">
              <a:solidFill>
                <a:srgbClr val="FF0000"/>
              </a:solidFill>
            </a:endParaRPr>
          </a:p>
          <a:p>
            <a:endParaRPr lang="hu-HU" dirty="0" smtClean="0"/>
          </a:p>
          <a:p>
            <a:r>
              <a:rPr lang="hu-HU" dirty="0" smtClean="0"/>
              <a:t>A megyében </a:t>
            </a:r>
            <a:r>
              <a:rPr lang="hu-HU" b="1" dirty="0" smtClean="0"/>
              <a:t>24 település </a:t>
            </a:r>
            <a:r>
              <a:rPr lang="hu-HU" dirty="0" smtClean="0"/>
              <a:t>nevelő-oktató intézménye vesz részt a programban: </a:t>
            </a:r>
          </a:p>
          <a:p>
            <a:endParaRPr lang="hu-HU" dirty="0"/>
          </a:p>
          <a:p>
            <a:pPr algn="just"/>
            <a:r>
              <a:rPr lang="hu-HU" dirty="0" smtClean="0"/>
              <a:t>Abaújszántó, </a:t>
            </a:r>
            <a:r>
              <a:rPr lang="hu-HU" dirty="0"/>
              <a:t>Alsóvadász, Bodroghalom, </a:t>
            </a:r>
            <a:r>
              <a:rPr lang="hu-HU" dirty="0" smtClean="0"/>
              <a:t>Boldogkőváralja</a:t>
            </a:r>
            <a:r>
              <a:rPr lang="hu-HU" dirty="0"/>
              <a:t>, Borsodszirák, </a:t>
            </a:r>
            <a:r>
              <a:rPr lang="hu-HU" dirty="0" smtClean="0"/>
              <a:t>Farkaslyuk</a:t>
            </a:r>
            <a:r>
              <a:rPr lang="hu-HU" dirty="0"/>
              <a:t>, Felsőnyárád, </a:t>
            </a:r>
            <a:r>
              <a:rPr lang="hu-HU" dirty="0" smtClean="0"/>
              <a:t>Forró</a:t>
            </a:r>
            <a:r>
              <a:rPr lang="hu-HU" dirty="0"/>
              <a:t>, Hangony, Hernádkak, </a:t>
            </a:r>
            <a:r>
              <a:rPr lang="hu-HU" dirty="0" smtClean="0"/>
              <a:t>Hernádvécse</a:t>
            </a:r>
            <a:r>
              <a:rPr lang="hu-HU" dirty="0"/>
              <a:t>, </a:t>
            </a:r>
            <a:r>
              <a:rPr lang="hu-HU" dirty="0" smtClean="0"/>
              <a:t>Homrogd, </a:t>
            </a:r>
            <a:r>
              <a:rPr lang="hu-HU" dirty="0"/>
              <a:t>Kázsmárk, Kurityán, Lak, Nagyrozvágy, </a:t>
            </a:r>
            <a:r>
              <a:rPr lang="hu-HU" dirty="0" smtClean="0"/>
              <a:t>Novajidrány</a:t>
            </a:r>
            <a:r>
              <a:rPr lang="hu-HU" dirty="0"/>
              <a:t>, </a:t>
            </a:r>
            <a:r>
              <a:rPr lang="hu-HU" dirty="0" smtClean="0"/>
              <a:t>Ragály, Rakaca</a:t>
            </a:r>
            <a:r>
              <a:rPr lang="hu-HU" dirty="0"/>
              <a:t>, Sajókaza, </a:t>
            </a:r>
            <a:r>
              <a:rPr lang="hu-HU" dirty="0" smtClean="0"/>
              <a:t>Sajólád, </a:t>
            </a:r>
            <a:r>
              <a:rPr lang="hu-HU" dirty="0"/>
              <a:t>Szemere, </a:t>
            </a:r>
            <a:r>
              <a:rPr lang="hu-HU" dirty="0" smtClean="0"/>
              <a:t>Szin, Vajdácska</a:t>
            </a:r>
            <a:endParaRPr lang="hu-HU" dirty="0"/>
          </a:p>
        </p:txBody>
      </p:sp>
    </p:spTree>
    <p:extLst>
      <p:ext uri="{BB962C8B-B14F-4D97-AF65-F5344CB8AC3E}">
        <p14:creationId xmlns:p14="http://schemas.microsoft.com/office/powerpoint/2010/main" val="1797609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16</a:t>
            </a:fld>
            <a:endParaRPr lang="hu-HU">
              <a:solidFill>
                <a:prstClr val="black">
                  <a:tint val="75000"/>
                </a:prstClr>
              </a:solidFill>
            </a:endParaRPr>
          </a:p>
        </p:txBody>
      </p:sp>
      <p:sp>
        <p:nvSpPr>
          <p:cNvPr id="3" name="Téglalap 2"/>
          <p:cNvSpPr/>
          <p:nvPr/>
        </p:nvSpPr>
        <p:spPr>
          <a:xfrm>
            <a:off x="683568" y="836712"/>
            <a:ext cx="7784713" cy="4801314"/>
          </a:xfrm>
          <a:prstGeom prst="rect">
            <a:avLst/>
          </a:prstGeom>
        </p:spPr>
        <p:txBody>
          <a:bodyPr wrap="square">
            <a:spAutoFit/>
          </a:bodyPr>
          <a:lstStyle/>
          <a:p>
            <a:pPr algn="just"/>
            <a:r>
              <a:rPr lang="hu-HU" dirty="0">
                <a:solidFill>
                  <a:srgbClr val="FF0000"/>
                </a:solidFill>
              </a:rPr>
              <a:t>EFOP-3.1.8 Együtt, testvérként  – iskolaközi szemléletformáló program – standard, 3 Mrd Ft</a:t>
            </a:r>
          </a:p>
          <a:p>
            <a:pPr algn="just"/>
            <a:endParaRPr lang="hu-HU" dirty="0">
              <a:solidFill>
                <a:srgbClr val="FF0000"/>
              </a:solidFill>
            </a:endParaRPr>
          </a:p>
          <a:p>
            <a:pPr algn="just"/>
            <a:r>
              <a:rPr lang="hu-HU" dirty="0"/>
              <a:t>A felhívás célja, olyan iskolák kapcsolatfelvételének, programkínálatának bővítése, ahol hátrányos helyzetű tanulókat nevelnek, oktatnak. Ezzel hozzájárul </a:t>
            </a:r>
            <a:r>
              <a:rPr lang="hu-HU" dirty="0" smtClean="0"/>
              <a:t>legalább </a:t>
            </a:r>
            <a:r>
              <a:rPr lang="hu-HU" b="1" dirty="0" smtClean="0"/>
              <a:t>7500 </a:t>
            </a:r>
            <a:r>
              <a:rPr lang="hu-HU" b="1" dirty="0"/>
              <a:t>hátrányos helyzetű </a:t>
            </a:r>
            <a:r>
              <a:rPr lang="hu-HU" b="1" dirty="0" smtClean="0"/>
              <a:t>tanuló </a:t>
            </a:r>
            <a:r>
              <a:rPr lang="hu-HU" dirty="0"/>
              <a:t>végzettségi szintjének növeléséhez, valamint javítja a minőségi oktatáshoz, neveléshez és képzéshez való hozzáférést.</a:t>
            </a:r>
          </a:p>
          <a:p>
            <a:r>
              <a:rPr lang="hu-HU" dirty="0"/>
              <a:t> </a:t>
            </a:r>
          </a:p>
          <a:p>
            <a:pPr algn="just"/>
            <a:r>
              <a:rPr lang="hu-HU" dirty="0" smtClean="0"/>
              <a:t>Borsod-Abaúj-Zemplén megyében </a:t>
            </a:r>
            <a:r>
              <a:rPr lang="hu-HU" b="1" dirty="0" smtClean="0"/>
              <a:t>44 településen 45 </a:t>
            </a:r>
            <a:r>
              <a:rPr lang="hu-HU" b="1" dirty="0"/>
              <a:t>köznevelési intézményben valósul meg a </a:t>
            </a:r>
            <a:r>
              <a:rPr lang="hu-HU" b="1" dirty="0" smtClean="0"/>
              <a:t>program 780 millió Ft forrással</a:t>
            </a:r>
            <a:r>
              <a:rPr lang="hu-HU" dirty="0" smtClean="0"/>
              <a:t>: </a:t>
            </a:r>
            <a:r>
              <a:rPr lang="hu-HU" dirty="0"/>
              <a:t>Aggtelek, Ároktő, Bánhorváti, Bodrogkeresztúr, Bódvaszilas, Bogács, Boldva, Borsodnádasd, Borsodszirák, Cigánd, Edelény, Encs, Felsőnyárád, Felsőzsolca, Hangony, Hejőkeresztúr, Hejőpapi, Igrici, Krasznokvajda, Lak, Megyaszó, Mezőcsát, Mezőkeresztes, Mezőnagymihály, Nagyrozvágy, Ormosbánya, Ózd (2 program), Rakaca, Rátka, Rudabánya, Sajószentpéter, Sály, Sárospatak, Szalonna, Szendrőlád, Szentistván, Szin, Szirmabesenyő, Szuhogy, Taktakenéz, Taktaszada, Tállya, Tiszakarád, Tiszalúc</a:t>
            </a:r>
          </a:p>
          <a:p>
            <a:pPr algn="just"/>
            <a:endParaRPr lang="hu-HU" dirty="0">
              <a:solidFill>
                <a:srgbClr val="FF0000"/>
              </a:solidFill>
            </a:endParaRPr>
          </a:p>
        </p:txBody>
      </p:sp>
    </p:spTree>
    <p:extLst>
      <p:ext uri="{BB962C8B-B14F-4D97-AF65-F5344CB8AC3E}">
        <p14:creationId xmlns:p14="http://schemas.microsoft.com/office/powerpoint/2010/main" val="1422784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17</a:t>
            </a:fld>
            <a:endParaRPr lang="hu-HU">
              <a:solidFill>
                <a:prstClr val="black">
                  <a:tint val="75000"/>
                </a:prstClr>
              </a:solidFill>
            </a:endParaRPr>
          </a:p>
        </p:txBody>
      </p:sp>
      <p:sp>
        <p:nvSpPr>
          <p:cNvPr id="3" name="Téglalap 2"/>
          <p:cNvSpPr/>
          <p:nvPr/>
        </p:nvSpPr>
        <p:spPr>
          <a:xfrm>
            <a:off x="755576" y="692696"/>
            <a:ext cx="7704856" cy="2185214"/>
          </a:xfrm>
          <a:prstGeom prst="rect">
            <a:avLst/>
          </a:prstGeom>
        </p:spPr>
        <p:txBody>
          <a:bodyPr wrap="square">
            <a:spAutoFit/>
          </a:bodyPr>
          <a:lstStyle/>
          <a:p>
            <a:pPr algn="just"/>
            <a:r>
              <a:rPr lang="hu-HU" sz="2000" dirty="0">
                <a:solidFill>
                  <a:srgbClr val="FF0000"/>
                </a:solidFill>
              </a:rPr>
              <a:t>EFOP-3.1.9 Iskolapad újratöltve - Második esély programok támogatása – standard, </a:t>
            </a:r>
            <a:r>
              <a:rPr lang="hu-HU" sz="2000" dirty="0" smtClean="0">
                <a:solidFill>
                  <a:srgbClr val="FF0000"/>
                </a:solidFill>
              </a:rPr>
              <a:t>570 millió Ft (VEKOP: 400 millió Ft)</a:t>
            </a:r>
          </a:p>
          <a:p>
            <a:pPr algn="just"/>
            <a:endParaRPr lang="hu-HU" sz="1600" dirty="0">
              <a:solidFill>
                <a:srgbClr val="FF0000"/>
              </a:solidFill>
            </a:endParaRPr>
          </a:p>
          <a:p>
            <a:pPr algn="just"/>
            <a:r>
              <a:rPr lang="hu-HU" sz="1600" dirty="0"/>
              <a:t>Cél legalább </a:t>
            </a:r>
            <a:r>
              <a:rPr lang="hu-HU" sz="1600" b="1" dirty="0" smtClean="0"/>
              <a:t>450</a:t>
            </a:r>
            <a:r>
              <a:rPr lang="hu-HU" sz="1600" dirty="0" smtClean="0"/>
              <a:t> </a:t>
            </a:r>
            <a:r>
              <a:rPr lang="hu-HU" sz="1600" dirty="0"/>
              <a:t>középfokú végzettséggel nem rendelkező, </a:t>
            </a:r>
            <a:r>
              <a:rPr lang="hu-HU" sz="1600" b="1" dirty="0"/>
              <a:t>tanköteles koron túli fiatal </a:t>
            </a:r>
            <a:r>
              <a:rPr lang="hu-HU" sz="1600" dirty="0"/>
              <a:t>középfokú tanulmányokba való visszavezetése, </a:t>
            </a:r>
            <a:r>
              <a:rPr lang="hu-HU" sz="1600" b="1" dirty="0"/>
              <a:t>érettségi bizonyítvány, szakképesítés </a:t>
            </a:r>
            <a:r>
              <a:rPr lang="hu-HU" sz="1600" dirty="0"/>
              <a:t>megszerzésének támogatása</a:t>
            </a:r>
            <a:r>
              <a:rPr lang="hu-HU" sz="1600" dirty="0" smtClean="0"/>
              <a:t>.</a:t>
            </a:r>
          </a:p>
          <a:p>
            <a:pPr algn="just"/>
            <a:endParaRPr lang="hu-HU" sz="1600" dirty="0"/>
          </a:p>
          <a:p>
            <a:pPr algn="just"/>
            <a:r>
              <a:rPr lang="hu-HU" sz="1600" dirty="0" smtClean="0"/>
              <a:t>A megyében </a:t>
            </a:r>
            <a:r>
              <a:rPr lang="hu-HU" sz="1600" b="1" dirty="0" smtClean="0"/>
              <a:t>3 településen </a:t>
            </a:r>
            <a:r>
              <a:rPr lang="hu-HU" sz="1600" dirty="0" smtClean="0"/>
              <a:t>működik program </a:t>
            </a:r>
            <a:r>
              <a:rPr lang="hu-HU" sz="1600" b="1" dirty="0" smtClean="0"/>
              <a:t>97,5 millió Ft forrással</a:t>
            </a:r>
            <a:r>
              <a:rPr lang="hu-HU" sz="1600" dirty="0" smtClean="0"/>
              <a:t>:</a:t>
            </a:r>
          </a:p>
        </p:txBody>
      </p:sp>
      <p:graphicFrame>
        <p:nvGraphicFramePr>
          <p:cNvPr id="4" name="Táblázat 3"/>
          <p:cNvGraphicFramePr>
            <a:graphicFrameLocks noGrp="1"/>
          </p:cNvGraphicFramePr>
          <p:nvPr>
            <p:extLst>
              <p:ext uri="{D42A27DB-BD31-4B8C-83A1-F6EECF244321}">
                <p14:modId xmlns:p14="http://schemas.microsoft.com/office/powerpoint/2010/main" val="2644175013"/>
              </p:ext>
            </p:extLst>
          </p:nvPr>
        </p:nvGraphicFramePr>
        <p:xfrm>
          <a:off x="1893379" y="3068960"/>
          <a:ext cx="5429250" cy="640080"/>
        </p:xfrm>
        <a:graphic>
          <a:graphicData uri="http://schemas.openxmlformats.org/drawingml/2006/table">
            <a:tbl>
              <a:tblPr/>
              <a:tblGrid>
                <a:gridCol w="3081466"/>
                <a:gridCol w="1173892"/>
                <a:gridCol w="1173892"/>
              </a:tblGrid>
              <a:tr h="209550">
                <a:tc>
                  <a:txBody>
                    <a:bodyPr/>
                    <a:lstStyle/>
                    <a:p>
                      <a:pPr algn="ctr"/>
                      <a:r>
                        <a:rPr lang="hu-HU" sz="1400" b="0" dirty="0" smtClean="0">
                          <a:solidFill>
                            <a:schemeClr val="tx1">
                              <a:lumMod val="95000"/>
                              <a:lumOff val="5000"/>
                            </a:schemeClr>
                          </a:solidFill>
                          <a:effectLst/>
                          <a:latin typeface="+mn-lt"/>
                        </a:rPr>
                        <a:t>Település/</a:t>
                      </a:r>
                      <a:r>
                        <a:rPr lang="hu-HU" sz="1400" b="0" dirty="0">
                          <a:solidFill>
                            <a:schemeClr val="tx1">
                              <a:lumMod val="95000"/>
                              <a:lumOff val="5000"/>
                            </a:schemeClr>
                          </a:solidFill>
                          <a:effectLst/>
                          <a:latin typeface="+mn-lt"/>
                        </a:rPr>
                        <a:t/>
                      </a:r>
                      <a:br>
                        <a:rPr lang="hu-HU" sz="1400" b="0" dirty="0">
                          <a:solidFill>
                            <a:schemeClr val="tx1">
                              <a:lumMod val="95000"/>
                              <a:lumOff val="5000"/>
                            </a:schemeClr>
                          </a:solidFill>
                          <a:effectLst/>
                          <a:latin typeface="+mn-lt"/>
                        </a:rPr>
                      </a:br>
                      <a:r>
                        <a:rPr lang="hu-HU" sz="1400" b="0" dirty="0">
                          <a:solidFill>
                            <a:schemeClr val="tx1">
                              <a:lumMod val="95000"/>
                              <a:lumOff val="5000"/>
                            </a:schemeClr>
                          </a:solidFill>
                          <a:effectLst/>
                          <a:latin typeface="+mn-lt"/>
                        </a:rPr>
                        <a:t>Pályázó </a:t>
                      </a:r>
                      <a:r>
                        <a:rPr lang="hu-HU" sz="1400" b="0" dirty="0" smtClean="0">
                          <a:solidFill>
                            <a:schemeClr val="tx1">
                              <a:lumMod val="95000"/>
                              <a:lumOff val="5000"/>
                            </a:schemeClr>
                          </a:solidFill>
                          <a:effectLst/>
                          <a:latin typeface="+mn-lt"/>
                        </a:rPr>
                        <a:t>neve:</a:t>
                      </a:r>
                      <a:endParaRPr lang="hu-HU" sz="1400" b="0" dirty="0">
                        <a:solidFill>
                          <a:schemeClr val="tx1">
                            <a:lumMod val="95000"/>
                            <a:lumOff val="5000"/>
                          </a:schemeClr>
                        </a:solidFill>
                        <a:effectLst/>
                        <a:latin typeface="+mn-lt"/>
                      </a:endParaRPr>
                    </a:p>
                  </a:txBody>
                  <a:tcPr marL="19050" marR="19050" marT="0" marB="0" anchor="ctr">
                    <a:lnL>
                      <a:noFill/>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400" b="0" dirty="0">
                          <a:solidFill>
                            <a:schemeClr val="tx1">
                              <a:lumMod val="95000"/>
                              <a:lumOff val="5000"/>
                            </a:schemeClr>
                          </a:solidFill>
                          <a:effectLst/>
                          <a:latin typeface="+mn-lt"/>
                        </a:rPr>
                        <a:t> Támogatási döntés</a:t>
                      </a:r>
                      <a:br>
                        <a:rPr lang="hu-HU" sz="1400" b="0" dirty="0">
                          <a:solidFill>
                            <a:schemeClr val="tx1">
                              <a:lumMod val="95000"/>
                              <a:lumOff val="5000"/>
                            </a:schemeClr>
                          </a:solidFill>
                          <a:effectLst/>
                          <a:latin typeface="+mn-lt"/>
                        </a:rPr>
                      </a:br>
                      <a:r>
                        <a:rPr lang="hu-HU" sz="1400" b="0" dirty="0">
                          <a:solidFill>
                            <a:schemeClr val="tx1">
                              <a:lumMod val="95000"/>
                              <a:lumOff val="5000"/>
                            </a:schemeClr>
                          </a:solidFill>
                          <a:effectLst/>
                          <a:latin typeface="+mn-lt"/>
                        </a:rPr>
                        <a:t>dátuma:</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400" b="0" dirty="0">
                          <a:solidFill>
                            <a:schemeClr val="tx1">
                              <a:lumMod val="95000"/>
                              <a:lumOff val="5000"/>
                            </a:schemeClr>
                          </a:solidFill>
                          <a:effectLst/>
                          <a:latin typeface="+mn-lt"/>
                        </a:rPr>
                        <a:t> Megítélt támogatás</a:t>
                      </a:r>
                      <a:br>
                        <a:rPr lang="hu-HU" sz="1400" b="0" dirty="0">
                          <a:solidFill>
                            <a:schemeClr val="tx1">
                              <a:lumMod val="95000"/>
                              <a:lumOff val="5000"/>
                            </a:schemeClr>
                          </a:solidFill>
                          <a:effectLst/>
                          <a:latin typeface="+mn-lt"/>
                        </a:rPr>
                      </a:br>
                      <a:r>
                        <a:rPr lang="hu-HU" sz="1400" b="0" dirty="0">
                          <a:solidFill>
                            <a:schemeClr val="tx1">
                              <a:lumMod val="95000"/>
                              <a:lumOff val="5000"/>
                            </a:schemeClr>
                          </a:solidFill>
                          <a:effectLst/>
                          <a:latin typeface="+mn-lt"/>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5" name="Táblázat 4"/>
          <p:cNvGraphicFramePr>
            <a:graphicFrameLocks noGrp="1"/>
          </p:cNvGraphicFramePr>
          <p:nvPr>
            <p:extLst>
              <p:ext uri="{D42A27DB-BD31-4B8C-83A1-F6EECF244321}">
                <p14:modId xmlns:p14="http://schemas.microsoft.com/office/powerpoint/2010/main" val="1537945119"/>
              </p:ext>
            </p:extLst>
          </p:nvPr>
        </p:nvGraphicFramePr>
        <p:xfrm>
          <a:off x="1893379" y="3573016"/>
          <a:ext cx="5429250" cy="2255520"/>
        </p:xfrm>
        <a:graphic>
          <a:graphicData uri="http://schemas.openxmlformats.org/drawingml/2006/table">
            <a:tbl>
              <a:tblPr/>
              <a:tblGrid>
                <a:gridCol w="3081466"/>
                <a:gridCol w="1173892"/>
                <a:gridCol w="1173892"/>
              </a:tblGrid>
              <a:tr h="121920">
                <a:tc>
                  <a:txBody>
                    <a:bodyPr/>
                    <a:lstStyle/>
                    <a:p>
                      <a:endParaRPr lang="hu-HU" sz="800" dirty="0">
                        <a:effectLst/>
                        <a:latin typeface="Tahoma"/>
                      </a:endParaRPr>
                    </a:p>
                  </a:txBody>
                  <a:tcPr marL="19050" marR="19050"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0">
                <a:tc>
                  <a:txBody>
                    <a:bodyPr/>
                    <a:lstStyle/>
                    <a:p>
                      <a:pPr algn="l" fontAlgn="t"/>
                      <a:r>
                        <a:rPr lang="hu-HU" sz="1400" b="1" dirty="0" smtClean="0">
                          <a:effectLst/>
                          <a:latin typeface="+mn-lt"/>
                        </a:rPr>
                        <a:t>Miskolc</a:t>
                      </a:r>
                      <a:r>
                        <a:rPr lang="hu-HU" sz="1400" b="0" dirty="0">
                          <a:effectLst/>
                          <a:latin typeface="+mn-lt"/>
                        </a:rPr>
                        <a:t/>
                      </a:r>
                      <a:br>
                        <a:rPr lang="hu-HU" sz="1400" b="0" dirty="0">
                          <a:effectLst/>
                          <a:latin typeface="+mn-lt"/>
                        </a:rPr>
                      </a:br>
                      <a:r>
                        <a:rPr lang="hu-HU" sz="1400" b="0" u="none" strike="noStrike" dirty="0">
                          <a:solidFill>
                            <a:schemeClr val="tx1">
                              <a:lumMod val="95000"/>
                              <a:lumOff val="5000"/>
                            </a:schemeClr>
                          </a:solidFill>
                          <a:effectLst/>
                          <a:latin typeface="+mn-lt"/>
                        </a:rPr>
                        <a:t>DEBRECZENI MÁRTON MEZŐGAZDASÁGI ÉS ÉLELMISZERIPARI SZAKGIMNÁZIUM ÉS </a:t>
                      </a:r>
                      <a:r>
                        <a:rPr lang="hu-HU" sz="1400" b="0" u="none" strike="noStrike" dirty="0" smtClean="0">
                          <a:solidFill>
                            <a:schemeClr val="tx1">
                              <a:lumMod val="95000"/>
                              <a:lumOff val="5000"/>
                            </a:schemeClr>
                          </a:solidFill>
                          <a:effectLst/>
                          <a:latin typeface="+mn-lt"/>
                        </a:rPr>
                        <a:t>SZAKKÖZÉPISKOLA</a:t>
                      </a:r>
                      <a:endParaRPr lang="hu-HU" sz="1400" b="0" dirty="0">
                        <a:solidFill>
                          <a:schemeClr val="tx1">
                            <a:lumMod val="95000"/>
                            <a:lumOff val="5000"/>
                          </a:schemeClr>
                        </a:solidFill>
                        <a:effectLst/>
                        <a:latin typeface="+mn-lt"/>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A0A7DE"/>
                      </a:solidFill>
                      <a:prstDash val="solid"/>
                      <a:round/>
                      <a:headEnd type="none" w="med" len="med"/>
                      <a:tailEnd type="none" w="med" len="med"/>
                    </a:lnB>
                  </a:tcPr>
                </a:tc>
                <a:tc>
                  <a:txBody>
                    <a:bodyPr/>
                    <a:lstStyle/>
                    <a:p>
                      <a:pPr algn="r" fontAlgn="t"/>
                      <a:r>
                        <a:rPr lang="hu-HU" sz="1400" b="0">
                          <a:effectLst/>
                          <a:latin typeface="+mn-lt"/>
                        </a:rPr>
                        <a:t>2017.09.13</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8017D9"/>
                      </a:solidFill>
                      <a:prstDash val="solid"/>
                      <a:round/>
                      <a:headEnd type="none" w="med" len="med"/>
                      <a:tailEnd type="none" w="med" len="med"/>
                    </a:lnB>
                  </a:tcPr>
                </a:tc>
                <a:tc>
                  <a:txBody>
                    <a:bodyPr/>
                    <a:lstStyle/>
                    <a:p>
                      <a:pPr algn="r" fontAlgn="t"/>
                      <a:r>
                        <a:rPr lang="hu-HU" sz="1400" b="0" dirty="0">
                          <a:effectLst/>
                          <a:latin typeface="+mn-lt"/>
                        </a:rPr>
                        <a:t>27 474 678</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A087DA"/>
                      </a:solidFill>
                      <a:prstDash val="solid"/>
                      <a:round/>
                      <a:headEnd type="none" w="med" len="med"/>
                      <a:tailEnd type="none" w="med" len="med"/>
                    </a:lnR>
                    <a:lnT>
                      <a:noFill/>
                    </a:lnT>
                    <a:lnB w="9525" cap="flat" cmpd="sng" algn="ctr">
                      <a:solidFill>
                        <a:srgbClr val="80595C"/>
                      </a:solidFill>
                      <a:prstDash val="solid"/>
                      <a:round/>
                      <a:headEnd type="none" w="med" len="med"/>
                      <a:tailEnd type="none" w="med" len="med"/>
                    </a:lnB>
                  </a:tcPr>
                </a:tc>
              </a:tr>
              <a:tr h="0">
                <a:tc>
                  <a:txBody>
                    <a:bodyPr/>
                    <a:lstStyle/>
                    <a:p>
                      <a:pPr algn="l" fontAlgn="t"/>
                      <a:r>
                        <a:rPr lang="hu-HU" sz="1400" b="1" dirty="0" smtClean="0">
                          <a:effectLst/>
                          <a:latin typeface="+mn-lt"/>
                        </a:rPr>
                        <a:t>Kazincbarcika</a:t>
                      </a:r>
                      <a:r>
                        <a:rPr lang="hu-HU" sz="1400" b="0" dirty="0">
                          <a:effectLst/>
                          <a:latin typeface="+mn-lt"/>
                        </a:rPr>
                        <a:t/>
                      </a:r>
                      <a:br>
                        <a:rPr lang="hu-HU" sz="1400" b="0" dirty="0">
                          <a:effectLst/>
                          <a:latin typeface="+mn-lt"/>
                        </a:rPr>
                      </a:br>
                      <a:r>
                        <a:rPr lang="hu-HU" sz="1400" b="0" u="none" strike="noStrike" dirty="0">
                          <a:solidFill>
                            <a:schemeClr val="tx1">
                              <a:lumMod val="95000"/>
                              <a:lumOff val="5000"/>
                            </a:schemeClr>
                          </a:solidFill>
                          <a:effectLst/>
                          <a:latin typeface="+mn-lt"/>
                        </a:rPr>
                        <a:t>Don </a:t>
                      </a:r>
                      <a:r>
                        <a:rPr lang="hu-HU" sz="1400" b="0" u="none" strike="noStrike" dirty="0" err="1">
                          <a:solidFill>
                            <a:schemeClr val="tx1">
                              <a:lumMod val="95000"/>
                              <a:lumOff val="5000"/>
                            </a:schemeClr>
                          </a:solidFill>
                          <a:effectLst/>
                          <a:latin typeface="+mn-lt"/>
                        </a:rPr>
                        <a:t>Bosco</a:t>
                      </a:r>
                      <a:r>
                        <a:rPr lang="hu-HU" sz="1400" b="0" u="none" strike="noStrike" dirty="0">
                          <a:solidFill>
                            <a:schemeClr val="tx1">
                              <a:lumMod val="95000"/>
                              <a:lumOff val="5000"/>
                            </a:schemeClr>
                          </a:solidFill>
                          <a:effectLst/>
                          <a:latin typeface="+mn-lt"/>
                        </a:rPr>
                        <a:t> Általános Iskola, Szakközépiskola, Szakgimnázium, Gimnázium és </a:t>
                      </a:r>
                      <a:r>
                        <a:rPr lang="hu-HU" sz="1400" b="0" u="none" strike="noStrike" dirty="0" smtClean="0">
                          <a:solidFill>
                            <a:schemeClr val="tx1">
                              <a:lumMod val="95000"/>
                              <a:lumOff val="5000"/>
                            </a:schemeClr>
                          </a:solidFill>
                          <a:effectLst/>
                          <a:latin typeface="+mn-lt"/>
                        </a:rPr>
                        <a:t>Kollégium</a:t>
                      </a:r>
                      <a:endParaRPr lang="hu-HU" sz="1400" b="0" dirty="0">
                        <a:solidFill>
                          <a:schemeClr val="tx1">
                            <a:lumMod val="95000"/>
                            <a:lumOff val="5000"/>
                          </a:schemeClr>
                        </a:solidFill>
                        <a:effectLst/>
                        <a:latin typeface="+mn-lt"/>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A0A7DE"/>
                      </a:solidFill>
                      <a:prstDash val="solid"/>
                      <a:round/>
                      <a:headEnd type="none" w="med" len="med"/>
                      <a:tailEnd type="none" w="med" len="med"/>
                    </a:lnT>
                    <a:lnB w="9525" cap="flat" cmpd="sng" algn="ctr">
                      <a:solidFill>
                        <a:srgbClr val="90F9DB"/>
                      </a:solidFill>
                      <a:prstDash val="solid"/>
                      <a:round/>
                      <a:headEnd type="none" w="med" len="med"/>
                      <a:tailEnd type="none" w="med" len="med"/>
                    </a:lnB>
                  </a:tcPr>
                </a:tc>
                <a:tc>
                  <a:txBody>
                    <a:bodyPr/>
                    <a:lstStyle/>
                    <a:p>
                      <a:pPr algn="r" fontAlgn="t"/>
                      <a:r>
                        <a:rPr lang="hu-HU" sz="1400" b="0">
                          <a:effectLst/>
                          <a:latin typeface="+mn-lt"/>
                        </a:rPr>
                        <a:t>2017.09.13</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8017D9"/>
                      </a:solidFill>
                      <a:prstDash val="solid"/>
                      <a:round/>
                      <a:headEnd type="none" w="med" len="med"/>
                      <a:tailEnd type="none" w="med" len="med"/>
                    </a:lnT>
                    <a:lnB w="9525" cap="flat" cmpd="sng" algn="ctr">
                      <a:solidFill>
                        <a:srgbClr val="90A3DB"/>
                      </a:solidFill>
                      <a:prstDash val="solid"/>
                      <a:round/>
                      <a:headEnd type="none" w="med" len="med"/>
                      <a:tailEnd type="none" w="med" len="med"/>
                    </a:lnB>
                  </a:tcPr>
                </a:tc>
                <a:tc>
                  <a:txBody>
                    <a:bodyPr/>
                    <a:lstStyle/>
                    <a:p>
                      <a:pPr algn="r" fontAlgn="t"/>
                      <a:r>
                        <a:rPr lang="hu-HU" sz="1400" b="0" dirty="0">
                          <a:effectLst/>
                          <a:latin typeface="+mn-lt"/>
                        </a:rPr>
                        <a:t>39 999 </a:t>
                      </a:r>
                      <a:r>
                        <a:rPr lang="hu-HU" sz="1400" b="0" dirty="0" err="1">
                          <a:effectLst/>
                          <a:latin typeface="+mn-lt"/>
                        </a:rPr>
                        <a:t>999</a:t>
                      </a:r>
                      <a:endParaRPr lang="hu-HU" sz="1400" b="0" dirty="0">
                        <a:effectLst/>
                        <a:latin typeface="+mn-lt"/>
                      </a:endParaRP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A0A7DE"/>
                      </a:solidFill>
                      <a:prstDash val="solid"/>
                      <a:round/>
                      <a:headEnd type="none" w="med" len="med"/>
                      <a:tailEnd type="none" w="med" len="med"/>
                    </a:lnR>
                    <a:lnT w="9525" cap="flat" cmpd="sng" algn="ctr">
                      <a:solidFill>
                        <a:srgbClr val="80595C"/>
                      </a:solidFill>
                      <a:prstDash val="solid"/>
                      <a:round/>
                      <a:headEnd type="none" w="med" len="med"/>
                      <a:tailEnd type="none" w="med" len="med"/>
                    </a:lnT>
                    <a:lnB w="9525" cap="flat" cmpd="sng" algn="ctr">
                      <a:solidFill>
                        <a:srgbClr val="50F7DB"/>
                      </a:solidFill>
                      <a:prstDash val="solid"/>
                      <a:round/>
                      <a:headEnd type="none" w="med" len="med"/>
                      <a:tailEnd type="none" w="med" len="med"/>
                    </a:lnB>
                  </a:tcPr>
                </a:tc>
              </a:tr>
              <a:tr h="0">
                <a:tc>
                  <a:txBody>
                    <a:bodyPr/>
                    <a:lstStyle/>
                    <a:p>
                      <a:pPr algn="l" fontAlgn="t"/>
                      <a:r>
                        <a:rPr lang="hu-HU" sz="1400" b="1" dirty="0" smtClean="0">
                          <a:effectLst/>
                          <a:latin typeface="+mn-lt"/>
                        </a:rPr>
                        <a:t>Szikszó</a:t>
                      </a:r>
                      <a:r>
                        <a:rPr lang="hu-HU" sz="1400" b="0" dirty="0">
                          <a:effectLst/>
                          <a:latin typeface="+mn-lt"/>
                        </a:rPr>
                        <a:t/>
                      </a:r>
                      <a:br>
                        <a:rPr lang="hu-HU" sz="1400" b="0" dirty="0">
                          <a:effectLst/>
                          <a:latin typeface="+mn-lt"/>
                        </a:rPr>
                      </a:br>
                      <a:r>
                        <a:rPr lang="hu-HU" sz="1400" b="0" u="none" strike="noStrike" dirty="0" err="1">
                          <a:solidFill>
                            <a:schemeClr val="tx1">
                              <a:lumMod val="95000"/>
                              <a:lumOff val="5000"/>
                            </a:schemeClr>
                          </a:solidFill>
                          <a:effectLst/>
                          <a:latin typeface="+mn-lt"/>
                        </a:rPr>
                        <a:t>Matura</a:t>
                      </a:r>
                      <a:r>
                        <a:rPr lang="hu-HU" sz="1400" b="0" u="none" strike="noStrike" dirty="0">
                          <a:solidFill>
                            <a:schemeClr val="tx1">
                              <a:lumMod val="95000"/>
                              <a:lumOff val="5000"/>
                            </a:schemeClr>
                          </a:solidFill>
                          <a:effectLst/>
                          <a:latin typeface="+mn-lt"/>
                        </a:rPr>
                        <a:t> </a:t>
                      </a:r>
                      <a:r>
                        <a:rPr lang="hu-HU" sz="1400" b="0" u="none" strike="noStrike" dirty="0" smtClean="0">
                          <a:solidFill>
                            <a:schemeClr val="tx1">
                              <a:lumMod val="95000"/>
                              <a:lumOff val="5000"/>
                            </a:schemeClr>
                          </a:solidFill>
                          <a:effectLst/>
                          <a:latin typeface="+mn-lt"/>
                        </a:rPr>
                        <a:t>Alapítvány</a:t>
                      </a:r>
                      <a:endParaRPr lang="hu-HU" sz="1400" b="0" dirty="0">
                        <a:solidFill>
                          <a:schemeClr val="tx1">
                            <a:lumMod val="95000"/>
                            <a:lumOff val="5000"/>
                          </a:schemeClr>
                        </a:solidFill>
                        <a:effectLst/>
                        <a:latin typeface="+mn-lt"/>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F9DB"/>
                      </a:solidFill>
                      <a:prstDash val="solid"/>
                      <a:round/>
                      <a:headEnd type="none" w="med" len="med"/>
                      <a:tailEnd type="none" w="med" len="med"/>
                    </a:lnT>
                    <a:lnB w="9525" cap="flat" cmpd="sng" algn="ctr">
                      <a:solidFill>
                        <a:srgbClr val="F0A836"/>
                      </a:solidFill>
                      <a:prstDash val="solid"/>
                      <a:round/>
                      <a:headEnd type="none" w="med" len="med"/>
                      <a:tailEnd type="none" w="med" len="med"/>
                    </a:lnB>
                  </a:tcPr>
                </a:tc>
                <a:tc>
                  <a:txBody>
                    <a:bodyPr/>
                    <a:lstStyle/>
                    <a:p>
                      <a:pPr algn="r" fontAlgn="t"/>
                      <a:r>
                        <a:rPr lang="hu-HU" sz="1400" b="0">
                          <a:effectLst/>
                          <a:latin typeface="+mn-lt"/>
                        </a:rPr>
                        <a:t>2017.09.13</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A3DB"/>
                      </a:solidFill>
                      <a:prstDash val="solid"/>
                      <a:round/>
                      <a:headEnd type="none" w="med" len="med"/>
                      <a:tailEnd type="none" w="med" len="med"/>
                    </a:lnT>
                    <a:lnB w="9525" cap="flat" cmpd="sng" algn="ctr">
                      <a:solidFill>
                        <a:srgbClr val="D066DE"/>
                      </a:solidFill>
                      <a:prstDash val="solid"/>
                      <a:round/>
                      <a:headEnd type="none" w="med" len="med"/>
                      <a:tailEnd type="none" w="med" len="med"/>
                    </a:lnB>
                  </a:tcPr>
                </a:tc>
                <a:tc>
                  <a:txBody>
                    <a:bodyPr/>
                    <a:lstStyle/>
                    <a:p>
                      <a:pPr algn="r" fontAlgn="t"/>
                      <a:r>
                        <a:rPr lang="hu-HU" sz="1400" b="0" dirty="0">
                          <a:effectLst/>
                          <a:latin typeface="+mn-lt"/>
                        </a:rPr>
                        <a:t>29 993 680</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90F9DB"/>
                      </a:solidFill>
                      <a:prstDash val="solid"/>
                      <a:round/>
                      <a:headEnd type="none" w="med" len="med"/>
                      <a:tailEnd type="none" w="med" len="med"/>
                    </a:lnR>
                    <a:lnT w="9525" cap="flat" cmpd="sng" algn="ctr">
                      <a:solidFill>
                        <a:srgbClr val="50F7DB"/>
                      </a:solidFill>
                      <a:prstDash val="solid"/>
                      <a:round/>
                      <a:headEnd type="none" w="med" len="med"/>
                      <a:tailEnd type="none" w="med" len="med"/>
                    </a:lnT>
                    <a:lnB w="9525" cap="flat" cmpd="sng" algn="ctr">
                      <a:solidFill>
                        <a:srgbClr val="605ADB"/>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32308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18</a:t>
            </a:fld>
            <a:endParaRPr lang="hu-HU">
              <a:solidFill>
                <a:prstClr val="black">
                  <a:tint val="75000"/>
                </a:prstClr>
              </a:solidFill>
            </a:endParaRPr>
          </a:p>
        </p:txBody>
      </p:sp>
      <p:sp>
        <p:nvSpPr>
          <p:cNvPr id="3" name="Téglalap 2"/>
          <p:cNvSpPr/>
          <p:nvPr/>
        </p:nvSpPr>
        <p:spPr>
          <a:xfrm>
            <a:off x="611560" y="1412776"/>
            <a:ext cx="3024336" cy="4031873"/>
          </a:xfrm>
          <a:prstGeom prst="rect">
            <a:avLst/>
          </a:prstGeom>
        </p:spPr>
        <p:txBody>
          <a:bodyPr wrap="square">
            <a:spAutoFit/>
          </a:bodyPr>
          <a:lstStyle/>
          <a:p>
            <a:pPr algn="just"/>
            <a:endParaRPr lang="hu-HU" sz="1600" dirty="0">
              <a:solidFill>
                <a:srgbClr val="FF0000"/>
              </a:solidFill>
            </a:endParaRPr>
          </a:p>
          <a:p>
            <a:pPr algn="just"/>
            <a:r>
              <a:rPr lang="hu-HU" sz="1600" dirty="0"/>
              <a:t>A pályázat célja a középfokú végzettséget megszerző hátrányos és halmozottan hátrányos helyzetű tanulók számának és arányának növelése, továbbá a felsőoktatásba vezető út megerősítése</a:t>
            </a:r>
            <a:r>
              <a:rPr lang="hu-HU" sz="1600" dirty="0" smtClean="0"/>
              <a:t>.</a:t>
            </a:r>
          </a:p>
          <a:p>
            <a:pPr algn="just"/>
            <a:endParaRPr lang="hu-HU" sz="1600" dirty="0"/>
          </a:p>
          <a:p>
            <a:pPr algn="just"/>
            <a:r>
              <a:rPr lang="hu-HU" sz="1600" dirty="0" smtClean="0"/>
              <a:t>Cél</a:t>
            </a:r>
            <a:r>
              <a:rPr lang="hu-HU" sz="1600" dirty="0"/>
              <a:t>, hogy legalább </a:t>
            </a:r>
            <a:r>
              <a:rPr lang="hu-HU" sz="1600" b="1" dirty="0" smtClean="0"/>
              <a:t>560</a:t>
            </a:r>
            <a:r>
              <a:rPr lang="hu-HU" sz="1600" dirty="0" smtClean="0"/>
              <a:t> </a:t>
            </a:r>
            <a:r>
              <a:rPr lang="hu-HU" sz="1600" b="1" dirty="0"/>
              <a:t>HH/HHH tanuló középfokú végzettséget szerezzen</a:t>
            </a:r>
            <a:r>
              <a:rPr lang="hu-HU" sz="1600" dirty="0"/>
              <a:t>, továbbá lehetőleg felsőoktatásba kerüljön</a:t>
            </a:r>
            <a:r>
              <a:rPr lang="hu-HU" sz="1600" dirty="0" smtClean="0"/>
              <a:t>.</a:t>
            </a:r>
          </a:p>
          <a:p>
            <a:pPr algn="just"/>
            <a:endParaRPr lang="hu-HU" sz="1600" dirty="0"/>
          </a:p>
          <a:p>
            <a:pPr algn="just"/>
            <a:r>
              <a:rPr lang="hu-HU" sz="1600" dirty="0" smtClean="0"/>
              <a:t>A megyében </a:t>
            </a:r>
            <a:r>
              <a:rPr lang="hu-HU" sz="1600" b="1" dirty="0" smtClean="0"/>
              <a:t>6 településen </a:t>
            </a:r>
            <a:r>
              <a:rPr lang="hu-HU" sz="1600" dirty="0" smtClean="0"/>
              <a:t>valósul meg </a:t>
            </a:r>
            <a:r>
              <a:rPr lang="hu-HU" sz="1600" b="1" dirty="0" smtClean="0"/>
              <a:t>8 program</a:t>
            </a:r>
            <a:r>
              <a:rPr lang="hu-HU" sz="1600" dirty="0" smtClean="0"/>
              <a:t>.</a:t>
            </a:r>
          </a:p>
        </p:txBody>
      </p:sp>
      <p:sp>
        <p:nvSpPr>
          <p:cNvPr id="4" name="Szövegdoboz 3"/>
          <p:cNvSpPr txBox="1"/>
          <p:nvPr/>
        </p:nvSpPr>
        <p:spPr>
          <a:xfrm>
            <a:off x="663406" y="322787"/>
            <a:ext cx="7797026" cy="646331"/>
          </a:xfrm>
          <a:prstGeom prst="rect">
            <a:avLst/>
          </a:prstGeom>
          <a:noFill/>
        </p:spPr>
        <p:txBody>
          <a:bodyPr wrap="square" rtlCol="0">
            <a:spAutoFit/>
          </a:bodyPr>
          <a:lstStyle/>
          <a:p>
            <a:pPr algn="ctr"/>
            <a:r>
              <a:rPr lang="hu-HU" dirty="0">
                <a:solidFill>
                  <a:srgbClr val="FF0000"/>
                </a:solidFill>
              </a:rPr>
              <a:t>EFOP-3.1.10 Lépj egy fokkal feljebb – továbbtanulást erősítő kezdeményezések támogatása - standard, 790 millió </a:t>
            </a:r>
            <a:r>
              <a:rPr lang="hu-HU" dirty="0" smtClean="0">
                <a:solidFill>
                  <a:srgbClr val="FF0000"/>
                </a:solidFill>
              </a:rPr>
              <a:t>Ft (VEKOP:1,193 Mrd Ft)</a:t>
            </a:r>
            <a:endParaRPr lang="hu-HU" dirty="0">
              <a:solidFill>
                <a:srgbClr val="FF0000"/>
              </a:solidFill>
            </a:endParaRPr>
          </a:p>
        </p:txBody>
      </p:sp>
      <p:graphicFrame>
        <p:nvGraphicFramePr>
          <p:cNvPr id="5" name="Táblázat 4"/>
          <p:cNvGraphicFramePr>
            <a:graphicFrameLocks noGrp="1"/>
          </p:cNvGraphicFramePr>
          <p:nvPr>
            <p:extLst>
              <p:ext uri="{D42A27DB-BD31-4B8C-83A1-F6EECF244321}">
                <p14:modId xmlns:p14="http://schemas.microsoft.com/office/powerpoint/2010/main" val="661874943"/>
              </p:ext>
            </p:extLst>
          </p:nvPr>
        </p:nvGraphicFramePr>
        <p:xfrm>
          <a:off x="3779913" y="1287883"/>
          <a:ext cx="5184575" cy="365760"/>
        </p:xfrm>
        <a:graphic>
          <a:graphicData uri="http://schemas.openxmlformats.org/drawingml/2006/table">
            <a:tbl>
              <a:tblPr/>
              <a:tblGrid>
                <a:gridCol w="3162035"/>
                <a:gridCol w="1122290"/>
                <a:gridCol w="900250"/>
              </a:tblGrid>
              <a:tr h="209550">
                <a:tc>
                  <a:txBody>
                    <a:bodyPr/>
                    <a:lstStyle/>
                    <a:p>
                      <a:pPr algn="ctr"/>
                      <a:r>
                        <a:rPr lang="hu-HU" sz="800" b="0" dirty="0" smtClean="0">
                          <a:solidFill>
                            <a:schemeClr val="tx1">
                              <a:lumMod val="95000"/>
                              <a:lumOff val="5000"/>
                            </a:schemeClr>
                          </a:solidFill>
                          <a:effectLst/>
                          <a:latin typeface="Tahoma"/>
                        </a:rPr>
                        <a:t>Település/</a:t>
                      </a:r>
                      <a:r>
                        <a:rPr lang="hu-HU" sz="800" b="0" dirty="0">
                          <a:solidFill>
                            <a:schemeClr val="tx1">
                              <a:lumMod val="95000"/>
                              <a:lumOff val="5000"/>
                            </a:schemeClr>
                          </a:solidFill>
                          <a:effectLst/>
                          <a:latin typeface="Tahoma"/>
                        </a:rPr>
                        <a:t/>
                      </a:r>
                      <a:br>
                        <a:rPr lang="hu-HU" sz="800" b="0" dirty="0">
                          <a:solidFill>
                            <a:schemeClr val="tx1">
                              <a:lumMod val="95000"/>
                              <a:lumOff val="5000"/>
                            </a:schemeClr>
                          </a:solidFill>
                          <a:effectLst/>
                          <a:latin typeface="Tahoma"/>
                        </a:rPr>
                      </a:br>
                      <a:r>
                        <a:rPr lang="hu-HU" sz="800" b="0" dirty="0">
                          <a:solidFill>
                            <a:schemeClr val="tx1">
                              <a:lumMod val="95000"/>
                              <a:lumOff val="5000"/>
                            </a:schemeClr>
                          </a:solidFill>
                          <a:effectLst/>
                          <a:latin typeface="Tahoma"/>
                        </a:rPr>
                        <a:t>Pályázó neve / Projekt megnevezése:</a:t>
                      </a:r>
                    </a:p>
                  </a:txBody>
                  <a:tcPr marL="19050" marR="19050" marT="0" marB="0" anchor="ctr">
                    <a:lnL>
                      <a:noFill/>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800" b="0">
                          <a:solidFill>
                            <a:schemeClr val="tx1">
                              <a:lumMod val="95000"/>
                              <a:lumOff val="5000"/>
                            </a:schemeClr>
                          </a:solidFill>
                          <a:effectLst/>
                          <a:latin typeface="Tahoma"/>
                        </a:rPr>
                        <a:t> Támogatási döntés</a:t>
                      </a:r>
                      <a:br>
                        <a:rPr lang="hu-HU" sz="800" b="0">
                          <a:solidFill>
                            <a:schemeClr val="tx1">
                              <a:lumMod val="95000"/>
                              <a:lumOff val="5000"/>
                            </a:schemeClr>
                          </a:solidFill>
                          <a:effectLst/>
                          <a:latin typeface="Tahoma"/>
                        </a:rPr>
                      </a:br>
                      <a:r>
                        <a:rPr lang="hu-HU" sz="800" b="0">
                          <a:solidFill>
                            <a:schemeClr val="tx1">
                              <a:lumMod val="95000"/>
                              <a:lumOff val="5000"/>
                            </a:schemeClr>
                          </a:solidFill>
                          <a:effectLst/>
                          <a:latin typeface="Tahoma"/>
                        </a:rPr>
                        <a:t>dátuma:</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800" b="0" dirty="0">
                          <a:solidFill>
                            <a:schemeClr val="tx1">
                              <a:lumMod val="95000"/>
                              <a:lumOff val="5000"/>
                            </a:schemeClr>
                          </a:solidFill>
                          <a:effectLst/>
                          <a:latin typeface="Tahoma"/>
                        </a:rPr>
                        <a:t> Megítélt támogatás</a:t>
                      </a:r>
                      <a:br>
                        <a:rPr lang="hu-HU" sz="800" b="0" dirty="0">
                          <a:solidFill>
                            <a:schemeClr val="tx1">
                              <a:lumMod val="95000"/>
                              <a:lumOff val="5000"/>
                            </a:schemeClr>
                          </a:solidFill>
                          <a:effectLst/>
                          <a:latin typeface="Tahoma"/>
                        </a:rPr>
                      </a:br>
                      <a:r>
                        <a:rPr lang="hu-HU" sz="800" b="0" dirty="0">
                          <a:solidFill>
                            <a:schemeClr val="tx1">
                              <a:lumMod val="95000"/>
                              <a:lumOff val="5000"/>
                            </a:schemeClr>
                          </a:solidFill>
                          <a:effectLst/>
                          <a:latin typeface="Tahoma"/>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6" name="Táblázat 5"/>
          <p:cNvGraphicFramePr>
            <a:graphicFrameLocks noGrp="1"/>
          </p:cNvGraphicFramePr>
          <p:nvPr>
            <p:extLst>
              <p:ext uri="{D42A27DB-BD31-4B8C-83A1-F6EECF244321}">
                <p14:modId xmlns:p14="http://schemas.microsoft.com/office/powerpoint/2010/main" val="2179738079"/>
              </p:ext>
            </p:extLst>
          </p:nvPr>
        </p:nvGraphicFramePr>
        <p:xfrm>
          <a:off x="3779912" y="1628800"/>
          <a:ext cx="5173540" cy="4670390"/>
        </p:xfrm>
        <a:graphic>
          <a:graphicData uri="http://schemas.openxmlformats.org/drawingml/2006/table">
            <a:tbl>
              <a:tblPr/>
              <a:tblGrid>
                <a:gridCol w="3278858"/>
                <a:gridCol w="947341"/>
                <a:gridCol w="947341"/>
              </a:tblGrid>
              <a:tr h="98390">
                <a:tc>
                  <a:txBody>
                    <a:bodyPr/>
                    <a:lstStyle/>
                    <a:p>
                      <a:endParaRPr lang="hu-HU" sz="600" dirty="0">
                        <a:effectLst/>
                        <a:latin typeface="Tahoma"/>
                      </a:endParaRPr>
                    </a:p>
                  </a:txBody>
                  <a:tcPr marL="15374" marR="15374"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600">
                        <a:effectLst/>
                        <a:latin typeface="Tahoma"/>
                      </a:endParaRPr>
                    </a:p>
                  </a:txBody>
                  <a:tcPr marL="15374" marR="15374"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600">
                        <a:effectLst/>
                        <a:latin typeface="Tahoma"/>
                      </a:endParaRPr>
                    </a:p>
                  </a:txBody>
                  <a:tcPr marL="15374" marR="15374"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333658">
                <a:tc>
                  <a:txBody>
                    <a:bodyPr/>
                    <a:lstStyle/>
                    <a:p>
                      <a:pPr algn="l" fontAlgn="t"/>
                      <a:r>
                        <a:rPr lang="hu-HU" sz="1000" b="1" dirty="0" smtClean="0">
                          <a:effectLst/>
                          <a:latin typeface="+mn-lt"/>
                        </a:rPr>
                        <a:t>Abaújszántó</a:t>
                      </a:r>
                      <a:r>
                        <a:rPr lang="hu-HU" sz="1000" b="0" dirty="0">
                          <a:effectLst/>
                          <a:latin typeface="+mn-lt"/>
                        </a:rPr>
                        <a:t/>
                      </a:r>
                      <a:br>
                        <a:rPr lang="hu-HU" sz="1000" b="0" dirty="0">
                          <a:effectLst/>
                          <a:latin typeface="+mn-lt"/>
                        </a:rPr>
                      </a:br>
                      <a:r>
                        <a:rPr lang="hu-HU" sz="1000" b="1" u="none" strike="noStrike" dirty="0">
                          <a:solidFill>
                            <a:schemeClr val="tx1">
                              <a:lumMod val="95000"/>
                              <a:lumOff val="5000"/>
                            </a:schemeClr>
                          </a:solidFill>
                          <a:effectLst/>
                          <a:latin typeface="+mn-lt"/>
                        </a:rPr>
                        <a:t>AGRÁRMINISZTÉRIUM</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Fokról fokra - pályaválasztást támogató program a </a:t>
                      </a:r>
                      <a:r>
                        <a:rPr lang="hu-HU" sz="1000" b="0" u="none" strike="noStrike" dirty="0" err="1" smtClean="0">
                          <a:solidFill>
                            <a:schemeClr val="tx1">
                              <a:lumMod val="95000"/>
                              <a:lumOff val="5000"/>
                            </a:schemeClr>
                          </a:solidFill>
                          <a:effectLst/>
                          <a:latin typeface="+mn-lt"/>
                        </a:rPr>
                        <a:t>Bárczayban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5014D9"/>
                      </a:solidFill>
                      <a:prstDash val="solid"/>
                      <a:round/>
                      <a:headEnd type="none" w="med" len="med"/>
                      <a:tailEnd type="none" w="med" len="med"/>
                    </a:lnB>
                  </a:tcPr>
                </a:tc>
                <a:tc>
                  <a:txBody>
                    <a:bodyPr/>
                    <a:lstStyle/>
                    <a:p>
                      <a:pPr algn="r" fontAlgn="t"/>
                      <a:r>
                        <a:rPr lang="hu-HU" sz="1000" b="0">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805EDB"/>
                      </a:solidFill>
                      <a:prstDash val="solid"/>
                      <a:round/>
                      <a:headEnd type="none" w="med" len="med"/>
                      <a:tailEnd type="none" w="med" len="med"/>
                    </a:lnB>
                  </a:tcPr>
                </a:tc>
                <a:tc>
                  <a:txBody>
                    <a:bodyPr/>
                    <a:lstStyle/>
                    <a:p>
                      <a:pPr algn="r" fontAlgn="t"/>
                      <a:r>
                        <a:rPr lang="hu-HU" sz="1000" b="0">
                          <a:effectLst/>
                          <a:latin typeface="+mn-lt"/>
                        </a:rPr>
                        <a:t>21 600 000</a:t>
                      </a: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70F3DB"/>
                      </a:solidFill>
                      <a:prstDash val="solid"/>
                      <a:round/>
                      <a:headEnd type="none" w="med" len="med"/>
                      <a:tailEnd type="none" w="med" len="med"/>
                    </a:lnR>
                    <a:lnT>
                      <a:noFill/>
                    </a:lnT>
                    <a:lnB w="9525" cap="flat" cmpd="sng" algn="ctr">
                      <a:solidFill>
                        <a:srgbClr val="80AEDB"/>
                      </a:solidFill>
                      <a:prstDash val="solid"/>
                      <a:round/>
                      <a:headEnd type="none" w="med" len="med"/>
                      <a:tailEnd type="none" w="med" len="med"/>
                    </a:lnB>
                  </a:tcPr>
                </a:tc>
              </a:tr>
              <a:tr h="360040">
                <a:tc>
                  <a:txBody>
                    <a:bodyPr/>
                    <a:lstStyle/>
                    <a:p>
                      <a:pPr algn="l" fontAlgn="t"/>
                      <a:r>
                        <a:rPr lang="hu-HU" sz="1000" b="1" dirty="0" smtClean="0">
                          <a:effectLst/>
                          <a:latin typeface="+mn-lt"/>
                        </a:rPr>
                        <a:t>Miskolc</a:t>
                      </a:r>
                      <a:r>
                        <a:rPr lang="hu-HU" sz="1000" b="0" dirty="0">
                          <a:effectLst/>
                          <a:latin typeface="+mn-lt"/>
                        </a:rPr>
                        <a:t/>
                      </a:r>
                      <a:br>
                        <a:rPr lang="hu-HU" sz="1000" b="0" dirty="0">
                          <a:effectLst/>
                          <a:latin typeface="+mn-lt"/>
                        </a:rPr>
                      </a:br>
                      <a:r>
                        <a:rPr lang="hu-HU" sz="1000" b="1" u="none" strike="noStrike" dirty="0">
                          <a:solidFill>
                            <a:schemeClr val="tx1">
                              <a:lumMod val="95000"/>
                              <a:lumOff val="5000"/>
                            </a:schemeClr>
                          </a:solidFill>
                          <a:effectLst/>
                          <a:latin typeface="+mn-lt"/>
                        </a:rPr>
                        <a:t>AGRÁRMINISZTÉRIUM</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„ÚTRAINDÍTÁS” A Debreczeni Márton Mezőgazdasági és Élelmiszeripari Szakképző Iskola tanulóinak komplex fejlesztése</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5014D9"/>
                      </a:solidFill>
                      <a:prstDash val="solid"/>
                      <a:round/>
                      <a:headEnd type="none" w="med" len="med"/>
                      <a:tailEnd type="none" w="med" len="med"/>
                    </a:lnT>
                    <a:lnB w="9525" cap="flat" cmpd="sng" algn="ctr">
                      <a:solidFill>
                        <a:srgbClr val="10C73B"/>
                      </a:solidFill>
                      <a:prstDash val="solid"/>
                      <a:round/>
                      <a:headEnd type="none" w="med" len="med"/>
                      <a:tailEnd type="none" w="med" len="med"/>
                    </a:lnB>
                  </a:tcPr>
                </a:tc>
                <a:tc>
                  <a:txBody>
                    <a:bodyPr/>
                    <a:lstStyle/>
                    <a:p>
                      <a:pPr algn="r" fontAlgn="t"/>
                      <a:r>
                        <a:rPr lang="hu-HU" sz="1000" b="0">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805EDB"/>
                      </a:solidFill>
                      <a:prstDash val="solid"/>
                      <a:round/>
                      <a:headEnd type="none" w="med" len="med"/>
                      <a:tailEnd type="none" w="med" len="med"/>
                    </a:lnT>
                    <a:lnB w="9525" cap="flat" cmpd="sng" algn="ctr">
                      <a:solidFill>
                        <a:srgbClr val="D0F6DB"/>
                      </a:solidFill>
                      <a:prstDash val="solid"/>
                      <a:round/>
                      <a:headEnd type="none" w="med" len="med"/>
                      <a:tailEnd type="none" w="med" len="med"/>
                    </a:lnB>
                  </a:tcPr>
                </a:tc>
                <a:tc>
                  <a:txBody>
                    <a:bodyPr/>
                    <a:lstStyle/>
                    <a:p>
                      <a:pPr algn="r" fontAlgn="t"/>
                      <a:r>
                        <a:rPr lang="hu-HU" sz="1000" b="0">
                          <a:effectLst/>
                          <a:latin typeface="+mn-lt"/>
                        </a:rPr>
                        <a:t>30 000 000</a:t>
                      </a: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5014D9"/>
                      </a:solidFill>
                      <a:prstDash val="solid"/>
                      <a:round/>
                      <a:headEnd type="none" w="med" len="med"/>
                      <a:tailEnd type="none" w="med" len="med"/>
                    </a:lnR>
                    <a:lnT w="9525" cap="flat" cmpd="sng" algn="ctr">
                      <a:solidFill>
                        <a:srgbClr val="80AEDB"/>
                      </a:solidFill>
                      <a:prstDash val="solid"/>
                      <a:round/>
                      <a:headEnd type="none" w="med" len="med"/>
                      <a:tailEnd type="none" w="med" len="med"/>
                    </a:lnT>
                    <a:lnB w="9525" cap="flat" cmpd="sng" algn="ctr">
                      <a:solidFill>
                        <a:srgbClr val="F087D9"/>
                      </a:solidFill>
                      <a:prstDash val="solid"/>
                      <a:round/>
                      <a:headEnd type="none" w="med" len="med"/>
                      <a:tailEnd type="none" w="med" len="med"/>
                    </a:lnB>
                  </a:tcPr>
                </a:tc>
              </a:tr>
              <a:tr h="354320">
                <a:tc>
                  <a:txBody>
                    <a:bodyPr/>
                    <a:lstStyle/>
                    <a:p>
                      <a:pPr algn="l" fontAlgn="t"/>
                      <a:r>
                        <a:rPr lang="hu-HU" sz="1000" b="1" dirty="0" smtClean="0">
                          <a:solidFill>
                            <a:schemeClr val="tx1">
                              <a:lumMod val="95000"/>
                              <a:lumOff val="5000"/>
                            </a:schemeClr>
                          </a:solidFill>
                          <a:effectLst/>
                          <a:latin typeface="+mn-lt"/>
                        </a:rPr>
                        <a:t>Abaújkér</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Magyarországi Evangéliumi Testvérközösség</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Továbbtanulást erősítő kezdeményezések támogatása az </a:t>
                      </a:r>
                      <a:r>
                        <a:rPr lang="hu-HU" sz="1000" b="0" u="none" strike="noStrike" dirty="0" err="1">
                          <a:solidFill>
                            <a:schemeClr val="tx1">
                              <a:lumMod val="95000"/>
                              <a:lumOff val="5000"/>
                            </a:schemeClr>
                          </a:solidFill>
                          <a:effectLst/>
                          <a:latin typeface="+mn-lt"/>
                        </a:rPr>
                        <a:t>abaújkéri</a:t>
                      </a:r>
                      <a:r>
                        <a:rPr lang="hu-HU" sz="1000" b="0" u="none" strike="noStrike" dirty="0">
                          <a:solidFill>
                            <a:schemeClr val="tx1">
                              <a:lumMod val="95000"/>
                              <a:lumOff val="5000"/>
                            </a:schemeClr>
                          </a:solidFill>
                          <a:effectLst/>
                          <a:latin typeface="+mn-lt"/>
                        </a:rPr>
                        <a:t> </a:t>
                      </a:r>
                      <a:r>
                        <a:rPr lang="hu-HU" sz="1000" b="0" u="none" strike="noStrike" dirty="0" err="1">
                          <a:solidFill>
                            <a:schemeClr val="tx1">
                              <a:lumMod val="95000"/>
                              <a:lumOff val="5000"/>
                            </a:schemeClr>
                          </a:solidFill>
                          <a:effectLst/>
                          <a:latin typeface="+mn-lt"/>
                        </a:rPr>
                        <a:t>Wesley</a:t>
                      </a:r>
                      <a:r>
                        <a:rPr lang="hu-HU" sz="1000" b="0" u="none" strike="noStrike" dirty="0">
                          <a:solidFill>
                            <a:schemeClr val="tx1">
                              <a:lumMod val="95000"/>
                              <a:lumOff val="5000"/>
                            </a:schemeClr>
                          </a:solidFill>
                          <a:effectLst/>
                          <a:latin typeface="+mn-lt"/>
                        </a:rPr>
                        <a:t> János Iskola és Kollégiumban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10C73B"/>
                      </a:solidFill>
                      <a:prstDash val="solid"/>
                      <a:round/>
                      <a:headEnd type="none" w="med" len="med"/>
                      <a:tailEnd type="none" w="med" len="med"/>
                    </a:lnT>
                    <a:lnB w="9525" cap="flat" cmpd="sng" algn="ctr">
                      <a:solidFill>
                        <a:srgbClr val="C05FDB"/>
                      </a:solidFill>
                      <a:prstDash val="solid"/>
                      <a:round/>
                      <a:headEnd type="none" w="med" len="med"/>
                      <a:tailEnd type="none" w="med" len="med"/>
                    </a:lnB>
                  </a:tcPr>
                </a:tc>
                <a:tc>
                  <a:txBody>
                    <a:bodyPr/>
                    <a:lstStyle/>
                    <a:p>
                      <a:pPr algn="r" fontAlgn="t"/>
                      <a:r>
                        <a:rPr lang="hu-HU" sz="1000" b="0">
                          <a:solidFill>
                            <a:schemeClr val="tx1">
                              <a:lumMod val="95000"/>
                              <a:lumOff val="5000"/>
                            </a:schemeClr>
                          </a:solidFill>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D0F6DB"/>
                      </a:solidFill>
                      <a:prstDash val="solid"/>
                      <a:round/>
                      <a:headEnd type="none" w="med" len="med"/>
                      <a:tailEnd type="none" w="med" len="med"/>
                    </a:lnT>
                    <a:lnB w="9525" cap="flat" cmpd="sng" algn="ctr">
                      <a:solidFill>
                        <a:srgbClr val="40FBDB"/>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29 219 580</a:t>
                      </a: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10C73B"/>
                      </a:solidFill>
                      <a:prstDash val="solid"/>
                      <a:round/>
                      <a:headEnd type="none" w="med" len="med"/>
                      <a:tailEnd type="none" w="med" len="med"/>
                    </a:lnR>
                    <a:lnT w="9525" cap="flat" cmpd="sng" algn="ctr">
                      <a:solidFill>
                        <a:srgbClr val="F087D9"/>
                      </a:solidFill>
                      <a:prstDash val="solid"/>
                      <a:round/>
                      <a:headEnd type="none" w="med" len="med"/>
                      <a:tailEnd type="none" w="med" len="med"/>
                    </a:lnT>
                    <a:lnB w="9525" cap="flat" cmpd="sng" algn="ctr">
                      <a:solidFill>
                        <a:srgbClr val="10FCDB"/>
                      </a:solidFill>
                      <a:prstDash val="solid"/>
                      <a:round/>
                      <a:headEnd type="none" w="med" len="med"/>
                      <a:tailEnd type="none" w="med" len="med"/>
                    </a:lnB>
                  </a:tcPr>
                </a:tc>
              </a:tr>
              <a:tr h="276592">
                <a:tc>
                  <a:txBody>
                    <a:bodyPr/>
                    <a:lstStyle/>
                    <a:p>
                      <a:pPr algn="l" fontAlgn="t"/>
                      <a:r>
                        <a:rPr lang="hu-HU" sz="1000" b="1" dirty="0" smtClean="0">
                          <a:solidFill>
                            <a:schemeClr val="tx1">
                              <a:lumMod val="95000"/>
                              <a:lumOff val="5000"/>
                            </a:schemeClr>
                          </a:solidFill>
                          <a:effectLst/>
                          <a:latin typeface="+mn-lt"/>
                        </a:rPr>
                        <a:t>Mezőcsát</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MISKOLCI SZAKKÉPZÉSI CENTRUM</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Lépj egy fokkal feljebb Mezőcsáton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5FDB"/>
                      </a:solidFill>
                      <a:prstDash val="solid"/>
                      <a:round/>
                      <a:headEnd type="none" w="med" len="med"/>
                      <a:tailEnd type="none" w="med" len="med"/>
                    </a:lnT>
                    <a:lnB w="9525" cap="flat" cmpd="sng" algn="ctr">
                      <a:solidFill>
                        <a:srgbClr val="B0F4DB"/>
                      </a:solidFill>
                      <a:prstDash val="solid"/>
                      <a:round/>
                      <a:headEnd type="none" w="med" len="med"/>
                      <a:tailEnd type="none" w="med" len="med"/>
                    </a:lnB>
                  </a:tcPr>
                </a:tc>
                <a:tc>
                  <a:txBody>
                    <a:bodyPr/>
                    <a:lstStyle/>
                    <a:p>
                      <a:pPr algn="r" fontAlgn="t"/>
                      <a:r>
                        <a:rPr lang="hu-HU" sz="1000" b="0">
                          <a:solidFill>
                            <a:schemeClr val="tx1">
                              <a:lumMod val="95000"/>
                              <a:lumOff val="5000"/>
                            </a:schemeClr>
                          </a:solidFill>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40FBDB"/>
                      </a:solidFill>
                      <a:prstDash val="solid"/>
                      <a:round/>
                      <a:headEnd type="none" w="med" len="med"/>
                      <a:tailEnd type="none" w="med" len="med"/>
                    </a:lnT>
                    <a:lnB w="9525" cap="flat" cmpd="sng" algn="ctr">
                      <a:solidFill>
                        <a:srgbClr val="D0CF87"/>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30 000 </a:t>
                      </a:r>
                      <a:r>
                        <a:rPr lang="hu-HU" sz="1000" b="0" dirty="0" err="1">
                          <a:solidFill>
                            <a:schemeClr val="tx1">
                              <a:lumMod val="95000"/>
                              <a:lumOff val="5000"/>
                            </a:schemeClr>
                          </a:solidFill>
                          <a:effectLst/>
                          <a:latin typeface="+mn-lt"/>
                        </a:rPr>
                        <a:t>000</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C05FDB"/>
                      </a:solidFill>
                      <a:prstDash val="solid"/>
                      <a:round/>
                      <a:headEnd type="none" w="med" len="med"/>
                      <a:tailEnd type="none" w="med" len="med"/>
                    </a:lnR>
                    <a:lnT w="9525" cap="flat" cmpd="sng" algn="ctr">
                      <a:solidFill>
                        <a:srgbClr val="10FCDB"/>
                      </a:solidFill>
                      <a:prstDash val="solid"/>
                      <a:round/>
                      <a:headEnd type="none" w="med" len="med"/>
                      <a:tailEnd type="none" w="med" len="med"/>
                    </a:lnT>
                    <a:lnB w="9525" cap="flat" cmpd="sng" algn="ctr">
                      <a:solidFill>
                        <a:srgbClr val="805EDB"/>
                      </a:solidFill>
                      <a:prstDash val="solid"/>
                      <a:round/>
                      <a:headEnd type="none" w="med" len="med"/>
                      <a:tailEnd type="none" w="med" len="med"/>
                    </a:lnB>
                  </a:tcPr>
                </a:tc>
              </a:tr>
              <a:tr h="288032">
                <a:tc>
                  <a:txBody>
                    <a:bodyPr/>
                    <a:lstStyle/>
                    <a:p>
                      <a:pPr algn="l" fontAlgn="t"/>
                      <a:r>
                        <a:rPr lang="hu-HU" sz="1000" b="1" dirty="0" smtClean="0">
                          <a:solidFill>
                            <a:schemeClr val="tx1">
                              <a:lumMod val="95000"/>
                              <a:lumOff val="5000"/>
                            </a:schemeClr>
                          </a:solidFill>
                          <a:effectLst/>
                          <a:latin typeface="+mn-lt"/>
                        </a:rPr>
                        <a:t>Miskolc</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Miskolci Szakképzési Centrum</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Felzárkózást, továbbtanulást támogató program a </a:t>
                      </a:r>
                      <a:r>
                        <a:rPr lang="hu-HU" sz="1000" b="0" u="none" strike="noStrike" dirty="0" err="1">
                          <a:solidFill>
                            <a:schemeClr val="tx1">
                              <a:lumMod val="95000"/>
                              <a:lumOff val="5000"/>
                            </a:schemeClr>
                          </a:solidFill>
                          <a:effectLst/>
                          <a:latin typeface="+mn-lt"/>
                        </a:rPr>
                        <a:t>Szentpáliban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B0F4DB"/>
                      </a:solidFill>
                      <a:prstDash val="solid"/>
                      <a:round/>
                      <a:headEnd type="none" w="med" len="med"/>
                      <a:tailEnd type="none" w="med" len="med"/>
                    </a:lnT>
                    <a:lnB w="9525" cap="flat" cmpd="sng" algn="ctr">
                      <a:solidFill>
                        <a:srgbClr val="A0C63B"/>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2017.09.27</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D0CF87"/>
                      </a:solidFill>
                      <a:prstDash val="solid"/>
                      <a:round/>
                      <a:headEnd type="none" w="med" len="med"/>
                      <a:tailEnd type="none" w="med" len="med"/>
                    </a:lnT>
                    <a:lnB w="9525" cap="flat" cmpd="sng" algn="ctr">
                      <a:solidFill>
                        <a:srgbClr val="90B3C8"/>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29 696 994</a:t>
                      </a: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B0F4DB"/>
                      </a:solidFill>
                      <a:prstDash val="solid"/>
                      <a:round/>
                      <a:headEnd type="none" w="med" len="med"/>
                      <a:tailEnd type="none" w="med" len="med"/>
                    </a:lnR>
                    <a:lnT w="9525" cap="flat" cmpd="sng" algn="ctr">
                      <a:solidFill>
                        <a:srgbClr val="805EDB"/>
                      </a:solidFill>
                      <a:prstDash val="solid"/>
                      <a:round/>
                      <a:headEnd type="none" w="med" len="med"/>
                      <a:tailEnd type="none" w="med" len="med"/>
                    </a:lnT>
                    <a:lnB w="9525" cap="flat" cmpd="sng" algn="ctr">
                      <a:solidFill>
                        <a:srgbClr val="D0F6DB"/>
                      </a:solidFill>
                      <a:prstDash val="solid"/>
                      <a:round/>
                      <a:headEnd type="none" w="med" len="med"/>
                      <a:tailEnd type="none" w="med" len="med"/>
                    </a:lnB>
                  </a:tcPr>
                </a:tc>
              </a:tr>
              <a:tr h="432048">
                <a:tc>
                  <a:txBody>
                    <a:bodyPr/>
                    <a:lstStyle/>
                    <a:p>
                      <a:pPr algn="l" fontAlgn="t"/>
                      <a:r>
                        <a:rPr lang="hu-HU" sz="1000" b="1" dirty="0" smtClean="0">
                          <a:solidFill>
                            <a:schemeClr val="tx1">
                              <a:lumMod val="95000"/>
                              <a:lumOff val="5000"/>
                            </a:schemeClr>
                          </a:solidFill>
                          <a:effectLst/>
                          <a:latin typeface="+mn-lt"/>
                        </a:rPr>
                        <a:t>Miskolc</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Nyitott Ajtó Baptista Gyülekezet Egyházi Jogi Személy</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err="1">
                          <a:solidFill>
                            <a:schemeClr val="tx1">
                              <a:lumMod val="95000"/>
                              <a:lumOff val="5000"/>
                            </a:schemeClr>
                          </a:solidFill>
                          <a:effectLst/>
                          <a:latin typeface="+mn-lt"/>
                        </a:rPr>
                        <a:t>MENTORnászd</a:t>
                      </a:r>
                      <a:r>
                        <a:rPr lang="hu-HU" sz="1000" b="0" u="none" strike="noStrike" dirty="0">
                          <a:solidFill>
                            <a:schemeClr val="tx1">
                              <a:lumMod val="95000"/>
                              <a:lumOff val="5000"/>
                            </a:schemeClr>
                          </a:solidFill>
                          <a:effectLst/>
                          <a:latin typeface="+mn-lt"/>
                        </a:rPr>
                        <a:t> fel magad! – Lépj egy fokkal feljebb program megvalósítása a Mentor Baptista Gimnázium és Szakképző Iskolában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A0C63B"/>
                      </a:solidFill>
                      <a:prstDash val="solid"/>
                      <a:round/>
                      <a:headEnd type="none" w="med" len="med"/>
                      <a:tailEnd type="none" w="med" len="med"/>
                    </a:lnT>
                    <a:lnB w="9525" cap="flat" cmpd="sng" algn="ctr">
                      <a:solidFill>
                        <a:srgbClr val="30FBDB"/>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B3C8"/>
                      </a:solidFill>
                      <a:prstDash val="solid"/>
                      <a:round/>
                      <a:headEnd type="none" w="med" len="med"/>
                      <a:tailEnd type="none" w="med" len="med"/>
                    </a:lnT>
                    <a:lnB w="9525" cap="flat" cmpd="sng" algn="ctr">
                      <a:solidFill>
                        <a:srgbClr val="40BB79"/>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29 950 000</a:t>
                      </a: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A0C63B"/>
                      </a:solidFill>
                      <a:prstDash val="solid"/>
                      <a:round/>
                      <a:headEnd type="none" w="med" len="med"/>
                      <a:tailEnd type="none" w="med" len="med"/>
                    </a:lnR>
                    <a:lnT w="9525" cap="flat" cmpd="sng" algn="ctr">
                      <a:solidFill>
                        <a:srgbClr val="D0F6DB"/>
                      </a:solidFill>
                      <a:prstDash val="solid"/>
                      <a:round/>
                      <a:headEnd type="none" w="med" len="med"/>
                      <a:tailEnd type="none" w="med" len="med"/>
                    </a:lnT>
                    <a:lnB w="9525" cap="flat" cmpd="sng" algn="ctr">
                      <a:solidFill>
                        <a:srgbClr val="40FBDB"/>
                      </a:solidFill>
                      <a:prstDash val="solid"/>
                      <a:round/>
                      <a:headEnd type="none" w="med" len="med"/>
                      <a:tailEnd type="none" w="med" len="med"/>
                    </a:lnB>
                  </a:tcPr>
                </a:tc>
              </a:tr>
              <a:tr h="288032">
                <a:tc>
                  <a:txBody>
                    <a:bodyPr/>
                    <a:lstStyle/>
                    <a:p>
                      <a:pPr algn="l" fontAlgn="t"/>
                      <a:r>
                        <a:rPr lang="hu-HU" sz="1000" b="1" dirty="0" smtClean="0">
                          <a:solidFill>
                            <a:schemeClr val="tx1">
                              <a:lumMod val="95000"/>
                              <a:lumOff val="5000"/>
                            </a:schemeClr>
                          </a:solidFill>
                          <a:effectLst/>
                          <a:latin typeface="+mn-lt"/>
                        </a:rPr>
                        <a:t>Kazincbarcika</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Szalézi Intézmény Fenntartó</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Kis lépésekkel a nagy világban</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30FBDB"/>
                      </a:solidFill>
                      <a:prstDash val="solid"/>
                      <a:round/>
                      <a:headEnd type="none" w="med" len="med"/>
                      <a:tailEnd type="none" w="med" len="med"/>
                    </a:lnT>
                    <a:lnB w="9525" cap="flat" cmpd="sng" algn="ctr">
                      <a:solidFill>
                        <a:srgbClr val="D0BC52"/>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2017.09.27</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40BB79"/>
                      </a:solidFill>
                      <a:prstDash val="solid"/>
                      <a:round/>
                      <a:headEnd type="none" w="med" len="med"/>
                      <a:tailEnd type="none" w="med" len="med"/>
                    </a:lnT>
                    <a:lnB w="9525" cap="flat" cmpd="sng" algn="ctr">
                      <a:solidFill>
                        <a:srgbClr val="90B41B"/>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29 999 </a:t>
                      </a:r>
                      <a:r>
                        <a:rPr lang="hu-HU" sz="1000" b="0" dirty="0" err="1">
                          <a:solidFill>
                            <a:schemeClr val="tx1">
                              <a:lumMod val="95000"/>
                              <a:lumOff val="5000"/>
                            </a:schemeClr>
                          </a:solidFill>
                          <a:effectLst/>
                          <a:latin typeface="+mn-lt"/>
                        </a:rPr>
                        <a:t>999</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30FBDB"/>
                      </a:solidFill>
                      <a:prstDash val="solid"/>
                      <a:round/>
                      <a:headEnd type="none" w="med" len="med"/>
                      <a:tailEnd type="none" w="med" len="med"/>
                    </a:lnR>
                    <a:lnT w="9525" cap="flat" cmpd="sng" algn="ctr">
                      <a:solidFill>
                        <a:srgbClr val="40FBDB"/>
                      </a:solidFill>
                      <a:prstDash val="solid"/>
                      <a:round/>
                      <a:headEnd type="none" w="med" len="med"/>
                      <a:tailEnd type="none" w="med" len="med"/>
                    </a:lnT>
                    <a:lnB w="9525" cap="flat" cmpd="sng" algn="ctr">
                      <a:solidFill>
                        <a:srgbClr val="D0CF87"/>
                      </a:solidFill>
                      <a:prstDash val="solid"/>
                      <a:round/>
                      <a:headEnd type="none" w="med" len="med"/>
                      <a:tailEnd type="none" w="med" len="med"/>
                    </a:lnB>
                  </a:tcPr>
                </a:tc>
              </a:tr>
              <a:tr h="288032">
                <a:tc>
                  <a:txBody>
                    <a:bodyPr/>
                    <a:lstStyle/>
                    <a:p>
                      <a:pPr algn="l" fontAlgn="t"/>
                      <a:r>
                        <a:rPr lang="hu-HU" sz="1000" b="1" dirty="0" smtClean="0">
                          <a:solidFill>
                            <a:schemeClr val="tx1">
                              <a:lumMod val="95000"/>
                              <a:lumOff val="5000"/>
                            </a:schemeClr>
                          </a:solidFill>
                          <a:effectLst/>
                          <a:latin typeface="+mn-lt"/>
                        </a:rPr>
                        <a:t>Encs</a:t>
                      </a:r>
                      <a:r>
                        <a:rPr lang="hu-HU" sz="1000" b="0" dirty="0">
                          <a:solidFill>
                            <a:schemeClr val="tx1">
                              <a:lumMod val="95000"/>
                              <a:lumOff val="5000"/>
                            </a:schemeClr>
                          </a:solidFill>
                          <a:effectLst/>
                          <a:latin typeface="+mn-lt"/>
                        </a:rPr>
                        <a:t/>
                      </a:r>
                      <a:br>
                        <a:rPr lang="hu-HU" sz="1000" b="0" dirty="0">
                          <a:solidFill>
                            <a:schemeClr val="tx1">
                              <a:lumMod val="95000"/>
                              <a:lumOff val="5000"/>
                            </a:schemeClr>
                          </a:solidFill>
                          <a:effectLst/>
                          <a:latin typeface="+mn-lt"/>
                        </a:rPr>
                      </a:br>
                      <a:r>
                        <a:rPr lang="hu-HU" sz="1000" b="1" u="none" strike="noStrike" dirty="0">
                          <a:solidFill>
                            <a:schemeClr val="tx1">
                              <a:lumMod val="95000"/>
                              <a:lumOff val="5000"/>
                            </a:schemeClr>
                          </a:solidFill>
                          <a:effectLst/>
                          <a:latin typeface="+mn-lt"/>
                        </a:rPr>
                        <a:t>Szerencsi Tankerületi Központ</a:t>
                      </a:r>
                      <a:r>
                        <a:rPr lang="hu-HU" sz="1000" b="0" u="none" strike="noStrike" dirty="0">
                          <a:solidFill>
                            <a:schemeClr val="tx1">
                              <a:lumMod val="95000"/>
                              <a:lumOff val="5000"/>
                            </a:schemeClr>
                          </a:solidFill>
                          <a:effectLst/>
                          <a:latin typeface="+mn-lt"/>
                        </a:rPr>
                        <a:t/>
                      </a:r>
                      <a:br>
                        <a:rPr lang="hu-HU" sz="1000" b="0" u="none" strike="noStrike" dirty="0">
                          <a:solidFill>
                            <a:schemeClr val="tx1">
                              <a:lumMod val="95000"/>
                              <a:lumOff val="5000"/>
                            </a:schemeClr>
                          </a:solidFill>
                          <a:effectLst/>
                          <a:latin typeface="+mn-lt"/>
                        </a:rPr>
                      </a:br>
                      <a:r>
                        <a:rPr lang="hu-HU" sz="1000" b="0" u="none" strike="noStrike" dirty="0">
                          <a:solidFill>
                            <a:schemeClr val="tx1">
                              <a:lumMod val="95000"/>
                              <a:lumOff val="5000"/>
                            </a:schemeClr>
                          </a:solidFill>
                          <a:effectLst/>
                          <a:latin typeface="+mn-lt"/>
                        </a:rPr>
                        <a:t>Az Encsi Váci Mihály Gimnázium, Szakgimnázium és Kollégium diákjainak továbbtanulásáért</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D0BC52"/>
                      </a:solidFill>
                      <a:prstDash val="solid"/>
                      <a:round/>
                      <a:headEnd type="none" w="med" len="med"/>
                      <a:tailEnd type="none" w="med" len="med"/>
                    </a:lnT>
                    <a:lnB w="9525" cap="flat" cmpd="sng" algn="ctr">
                      <a:solidFill>
                        <a:srgbClr val="90505F"/>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2017.09.13</a:t>
                      </a:r>
                    </a:p>
                  </a:txBody>
                  <a:tcPr marL="15374" marR="15374"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B41B"/>
                      </a:solidFill>
                      <a:prstDash val="solid"/>
                      <a:round/>
                      <a:headEnd type="none" w="med" len="med"/>
                      <a:tailEnd type="none" w="med" len="med"/>
                    </a:lnT>
                    <a:lnB w="9525" cap="flat" cmpd="sng" algn="ctr">
                      <a:solidFill>
                        <a:srgbClr val="0069DE"/>
                      </a:solidFill>
                      <a:prstDash val="solid"/>
                      <a:round/>
                      <a:headEnd type="none" w="med" len="med"/>
                      <a:tailEnd type="none" w="med" len="med"/>
                    </a:lnB>
                  </a:tcPr>
                </a:tc>
                <a:tc>
                  <a:txBody>
                    <a:bodyPr/>
                    <a:lstStyle/>
                    <a:p>
                      <a:pPr algn="r" fontAlgn="t"/>
                      <a:r>
                        <a:rPr lang="hu-HU" sz="1000" b="0" dirty="0">
                          <a:solidFill>
                            <a:schemeClr val="tx1">
                              <a:lumMod val="95000"/>
                              <a:lumOff val="5000"/>
                            </a:schemeClr>
                          </a:solidFill>
                          <a:effectLst/>
                          <a:latin typeface="+mn-lt"/>
                        </a:rPr>
                        <a:t>30 000 </a:t>
                      </a:r>
                      <a:r>
                        <a:rPr lang="hu-HU" sz="1000" b="0" dirty="0" err="1">
                          <a:solidFill>
                            <a:schemeClr val="tx1">
                              <a:lumMod val="95000"/>
                              <a:lumOff val="5000"/>
                            </a:schemeClr>
                          </a:solidFill>
                          <a:effectLst/>
                          <a:latin typeface="+mn-lt"/>
                        </a:rPr>
                        <a:t>000</a:t>
                      </a:r>
                      <a:endParaRPr lang="hu-HU" sz="1000" b="0" dirty="0">
                        <a:solidFill>
                          <a:schemeClr val="tx1">
                            <a:lumMod val="95000"/>
                            <a:lumOff val="5000"/>
                          </a:schemeClr>
                        </a:solidFill>
                        <a:effectLst/>
                        <a:latin typeface="+mn-lt"/>
                      </a:endParaRPr>
                    </a:p>
                  </a:txBody>
                  <a:tcPr marL="15374" marR="15374" marT="0" marB="0" anchor="ctr">
                    <a:lnL w="19050" cap="flat" cmpd="sng" algn="ctr">
                      <a:solidFill>
                        <a:srgbClr val="808080"/>
                      </a:solidFill>
                      <a:prstDash val="solid"/>
                      <a:round/>
                      <a:headEnd type="none" w="med" len="med"/>
                      <a:tailEnd type="none" w="med" len="med"/>
                    </a:lnL>
                    <a:lnR w="9525" cap="flat" cmpd="sng" algn="ctr">
                      <a:solidFill>
                        <a:srgbClr val="E069DE"/>
                      </a:solidFill>
                      <a:prstDash val="solid"/>
                      <a:round/>
                      <a:headEnd type="none" w="med" len="med"/>
                      <a:tailEnd type="none" w="med" len="med"/>
                    </a:lnR>
                    <a:lnT w="9525" cap="flat" cmpd="sng" algn="ctr">
                      <a:solidFill>
                        <a:srgbClr val="D0CF87"/>
                      </a:solidFill>
                      <a:prstDash val="solid"/>
                      <a:round/>
                      <a:headEnd type="none" w="med" len="med"/>
                      <a:tailEnd type="none" w="med" len="med"/>
                    </a:lnT>
                    <a:lnB w="9525" cap="flat" cmpd="sng" algn="ctr">
                      <a:solidFill>
                        <a:srgbClr val="C069DE"/>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75522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19</a:t>
            </a:fld>
            <a:endParaRPr lang="hu-HU">
              <a:solidFill>
                <a:prstClr val="black">
                  <a:tint val="75000"/>
                </a:prstClr>
              </a:solidFill>
            </a:endParaRPr>
          </a:p>
        </p:txBody>
      </p:sp>
      <p:sp>
        <p:nvSpPr>
          <p:cNvPr id="4" name="Téglalap 3"/>
          <p:cNvSpPr/>
          <p:nvPr/>
        </p:nvSpPr>
        <p:spPr>
          <a:xfrm>
            <a:off x="518876" y="260648"/>
            <a:ext cx="8136904" cy="6524863"/>
          </a:xfrm>
          <a:prstGeom prst="rect">
            <a:avLst/>
          </a:prstGeom>
        </p:spPr>
        <p:txBody>
          <a:bodyPr wrap="square">
            <a:spAutoFit/>
          </a:bodyPr>
          <a:lstStyle/>
          <a:p>
            <a:pPr algn="just"/>
            <a:r>
              <a:rPr lang="hu-HU" sz="2000" dirty="0" smtClean="0">
                <a:solidFill>
                  <a:srgbClr val="FF0000"/>
                </a:solidFill>
              </a:rPr>
              <a:t>EFOP-3.3.1-15 </a:t>
            </a:r>
            <a:r>
              <a:rPr lang="hu-HU" sz="2000" dirty="0">
                <a:solidFill>
                  <a:srgbClr val="FF0000"/>
                </a:solidFill>
              </a:rPr>
              <a:t>és EFOP-3.3.1-16 Tanoda programok támogatása - standard, </a:t>
            </a:r>
            <a:r>
              <a:rPr lang="hu-HU" sz="2000" dirty="0" smtClean="0">
                <a:solidFill>
                  <a:srgbClr val="FF0000"/>
                </a:solidFill>
              </a:rPr>
              <a:t>7,12 </a:t>
            </a:r>
            <a:r>
              <a:rPr lang="hu-HU" sz="2000" dirty="0">
                <a:solidFill>
                  <a:srgbClr val="FF0000"/>
                </a:solidFill>
              </a:rPr>
              <a:t>Mrd </a:t>
            </a:r>
            <a:r>
              <a:rPr lang="hu-HU" sz="2000" dirty="0" smtClean="0">
                <a:solidFill>
                  <a:srgbClr val="FF0000"/>
                </a:solidFill>
              </a:rPr>
              <a:t>Ft (VEKOP: 530 millió Ft)</a:t>
            </a:r>
            <a:endParaRPr lang="hu-HU" sz="2000" dirty="0">
              <a:solidFill>
                <a:srgbClr val="FF0000"/>
              </a:solidFill>
            </a:endParaRPr>
          </a:p>
          <a:p>
            <a:pPr algn="just"/>
            <a:endParaRPr lang="hu-HU" dirty="0" smtClean="0"/>
          </a:p>
          <a:p>
            <a:pPr algn="just"/>
            <a:r>
              <a:rPr lang="hu-HU" dirty="0" smtClean="0"/>
              <a:t>Cél </a:t>
            </a:r>
            <a:r>
              <a:rPr lang="hu-HU" b="1" dirty="0" smtClean="0"/>
              <a:t>8500 </a:t>
            </a:r>
            <a:r>
              <a:rPr lang="hu-HU" b="1" dirty="0"/>
              <a:t>hátrányos helyzetű, kiemelten roma tanulók komplex személyiségfejlesztése</a:t>
            </a:r>
            <a:r>
              <a:rPr lang="hu-HU" dirty="0"/>
              <a:t>, életpálya-építése nem formális, informális keretek között, a tanulói és helyi szükségletekre reagálva, a tanodasztenderdnek megfelelően</a:t>
            </a:r>
            <a:r>
              <a:rPr lang="hu-HU" dirty="0" smtClean="0"/>
              <a:t>. Országosan </a:t>
            </a:r>
            <a:r>
              <a:rPr lang="hu-HU" b="1" dirty="0" smtClean="0"/>
              <a:t>285 tanoda </a:t>
            </a:r>
            <a:r>
              <a:rPr lang="hu-HU" dirty="0" smtClean="0"/>
              <a:t>működik.</a:t>
            </a:r>
          </a:p>
          <a:p>
            <a:pPr algn="just"/>
            <a:endParaRPr lang="hu-HU" dirty="0" smtClean="0"/>
          </a:p>
          <a:p>
            <a:pPr algn="just"/>
            <a:r>
              <a:rPr lang="hu-HU" dirty="0" smtClean="0"/>
              <a:t>A megyében az EFOP-3.3.1-15 felhívás keretében </a:t>
            </a:r>
            <a:r>
              <a:rPr lang="hu-HU" b="1" dirty="0" smtClean="0"/>
              <a:t>39 tanoda</a:t>
            </a:r>
            <a:r>
              <a:rPr lang="hu-HU" dirty="0" smtClean="0"/>
              <a:t> végezte/végzi tevékenységét </a:t>
            </a:r>
            <a:r>
              <a:rPr lang="hu-HU" b="1" dirty="0" smtClean="0"/>
              <a:t>36 településen 1,133 Mrd Ft forrással</a:t>
            </a:r>
            <a:r>
              <a:rPr lang="hu-HU" dirty="0" smtClean="0"/>
              <a:t>:</a:t>
            </a:r>
          </a:p>
          <a:p>
            <a:pPr algn="just"/>
            <a:r>
              <a:rPr lang="hu-HU" dirty="0" smtClean="0"/>
              <a:t>Abaújszántó, Bogács, Edelény, Felsőnyárád, Felsőzsolca, Girincs, Halmaj, Hernádszentandrás, Homrogd, Izsófalva, Kázsmárk, Köröm (2 program), Mád, Mezőkeresztes, Miskolc, Múcsony, Nagybarca, Ózd (2 program), Pácin, Rakaca, Rakacaszend, Sajókaza, Sajópetri, Sály, Sárospatak, Sátoraljaújhely, Szendrő, Szikszó (2 program), Szuhogy, Tarcal, Tiszalúc, Tiszatarján, Tokaj, Vadna, Vizsoly, Zádorfalva</a:t>
            </a:r>
          </a:p>
          <a:p>
            <a:pPr algn="just"/>
            <a:endParaRPr lang="hu-HU" dirty="0" smtClean="0"/>
          </a:p>
          <a:p>
            <a:pPr algn="just"/>
            <a:r>
              <a:rPr lang="hu-HU" dirty="0" smtClean="0"/>
              <a:t>Az EFOP-3.3.1-16 </a:t>
            </a:r>
            <a:r>
              <a:rPr lang="hu-HU" dirty="0"/>
              <a:t>felhívás keretében </a:t>
            </a:r>
            <a:r>
              <a:rPr lang="hu-HU" b="1" dirty="0" smtClean="0"/>
              <a:t>28 </a:t>
            </a:r>
            <a:r>
              <a:rPr lang="hu-HU" b="1" dirty="0"/>
              <a:t>tanoda</a:t>
            </a:r>
            <a:r>
              <a:rPr lang="hu-HU" dirty="0"/>
              <a:t> végezte/végzi tevékenységét </a:t>
            </a:r>
            <a:r>
              <a:rPr lang="hu-HU" b="1" dirty="0" smtClean="0"/>
              <a:t>24 településen 527,7 millió Ft forrással</a:t>
            </a:r>
            <a:r>
              <a:rPr lang="hu-HU" dirty="0" smtClean="0"/>
              <a:t>:</a:t>
            </a:r>
            <a:endParaRPr lang="hu-HU" dirty="0"/>
          </a:p>
          <a:p>
            <a:pPr algn="just"/>
            <a:r>
              <a:rPr lang="hu-HU" dirty="0"/>
              <a:t>Abaújkér, Edelény, Forró, Fulókércs, Gesztely, Hernádkak, Hernádvécse, Igrici, Kázsmárk, Kesznyéten, Lak, Megyaszó, Méra, Mezőcsát, Miskolc (5 program), Novajidrány, Olaszliszka, Perkupa, </a:t>
            </a:r>
            <a:r>
              <a:rPr lang="hu-HU" dirty="0" err="1"/>
              <a:t>Sajóhídvég</a:t>
            </a:r>
            <a:r>
              <a:rPr lang="hu-HU" dirty="0"/>
              <a:t>, Sajószentpéter, Sárospatak, Sátoraljaújhely, Szendrőlád, Tiszalúc</a:t>
            </a:r>
          </a:p>
          <a:p>
            <a:pPr algn="just"/>
            <a:endParaRPr lang="hu-HU" dirty="0"/>
          </a:p>
        </p:txBody>
      </p:sp>
    </p:spTree>
    <p:extLst>
      <p:ext uri="{BB962C8B-B14F-4D97-AF65-F5344CB8AC3E}">
        <p14:creationId xmlns:p14="http://schemas.microsoft.com/office/powerpoint/2010/main" val="1507450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0"/>
            <a:ext cx="8229600" cy="980728"/>
          </a:xfrm>
        </p:spPr>
        <p:txBody>
          <a:bodyPr>
            <a:noAutofit/>
          </a:bodyPr>
          <a:lstStyle/>
          <a:p>
            <a:r>
              <a:rPr lang="hu-HU" sz="2000" b="1" dirty="0">
                <a:solidFill>
                  <a:srgbClr val="FF0000"/>
                </a:solidFill>
              </a:rPr>
              <a:t>EFOP felzárkózási programok képzés, foglalkoztatás területén Borsod-Abaúj-Zemplén megyében </a:t>
            </a:r>
            <a:endParaRPr lang="hu-HU" sz="2000" dirty="0"/>
          </a:p>
        </p:txBody>
      </p:sp>
      <p:sp>
        <p:nvSpPr>
          <p:cNvPr id="3" name="Tartalom helye 2"/>
          <p:cNvSpPr>
            <a:spLocks noGrp="1"/>
          </p:cNvSpPr>
          <p:nvPr>
            <p:ph idx="1"/>
          </p:nvPr>
        </p:nvSpPr>
        <p:spPr>
          <a:xfrm>
            <a:off x="457200" y="980728"/>
            <a:ext cx="3322712" cy="5145439"/>
          </a:xfrm>
        </p:spPr>
        <p:txBody>
          <a:bodyPr>
            <a:normAutofit lnSpcReduction="10000"/>
          </a:bodyPr>
          <a:lstStyle/>
          <a:p>
            <a:pPr marL="0" indent="0" algn="just">
              <a:buNone/>
            </a:pPr>
            <a:r>
              <a:rPr lang="hu-HU" sz="1800" dirty="0">
                <a:solidFill>
                  <a:srgbClr val="FF0000"/>
                </a:solidFill>
              </a:rPr>
              <a:t>EFOP-1.1.2 Nő az esély – képzés és foglalkoztatás – </a:t>
            </a:r>
            <a:r>
              <a:rPr lang="hu-HU" sz="1800" dirty="0" smtClean="0">
                <a:solidFill>
                  <a:srgbClr val="FF0000"/>
                </a:solidFill>
              </a:rPr>
              <a:t>kiemelt projekt, </a:t>
            </a:r>
            <a:r>
              <a:rPr lang="hu-HU" sz="1800" dirty="0">
                <a:solidFill>
                  <a:srgbClr val="FF0000"/>
                </a:solidFill>
              </a:rPr>
              <a:t>SZGYF, </a:t>
            </a:r>
            <a:r>
              <a:rPr lang="hu-HU" sz="1800" dirty="0" smtClean="0">
                <a:solidFill>
                  <a:srgbClr val="FF0000"/>
                </a:solidFill>
              </a:rPr>
              <a:t>8,622 </a:t>
            </a:r>
            <a:r>
              <a:rPr lang="hu-HU" sz="1800" dirty="0">
                <a:solidFill>
                  <a:srgbClr val="FF0000"/>
                </a:solidFill>
              </a:rPr>
              <a:t>Mrd </a:t>
            </a:r>
            <a:r>
              <a:rPr lang="hu-HU" sz="1800" dirty="0" smtClean="0">
                <a:solidFill>
                  <a:srgbClr val="FF0000"/>
                </a:solidFill>
              </a:rPr>
              <a:t>Ft, VEKOP: 0,25 Mrd Ft</a:t>
            </a:r>
            <a:endParaRPr lang="hu-HU" sz="1800" dirty="0">
              <a:solidFill>
                <a:srgbClr val="FF0000"/>
              </a:solidFill>
            </a:endParaRPr>
          </a:p>
          <a:p>
            <a:pPr marL="0" indent="0" algn="just">
              <a:buNone/>
            </a:pPr>
            <a:endParaRPr lang="hu-HU" sz="1600" b="1" dirty="0" smtClean="0"/>
          </a:p>
          <a:p>
            <a:pPr marL="0" indent="0" algn="just">
              <a:buNone/>
            </a:pPr>
            <a:r>
              <a:rPr lang="hu-HU" sz="1600" b="1" dirty="0" smtClean="0"/>
              <a:t>1100 </a:t>
            </a:r>
            <a:r>
              <a:rPr lang="hu-HU" sz="1600" b="1" dirty="0"/>
              <a:t>roma </a:t>
            </a:r>
            <a:r>
              <a:rPr lang="hu-HU" sz="1600" dirty="0"/>
              <a:t>személy (elsősorban </a:t>
            </a:r>
            <a:r>
              <a:rPr lang="hu-HU" sz="1600" b="1" dirty="0"/>
              <a:t>nő</a:t>
            </a:r>
            <a:r>
              <a:rPr lang="hu-HU" sz="1600" dirty="0"/>
              <a:t>) </a:t>
            </a:r>
            <a:r>
              <a:rPr lang="hu-HU" sz="1600" b="1" dirty="0"/>
              <a:t>képzése</a:t>
            </a:r>
            <a:r>
              <a:rPr lang="hu-HU" sz="1600" dirty="0"/>
              <a:t> (a kapcsolódó EFOP-1.1.3 pályázatos konstrukció célcsoporttagjai képzése is itt történik), </a:t>
            </a:r>
            <a:r>
              <a:rPr lang="hu-HU" sz="1600" b="1" dirty="0"/>
              <a:t>900 fő foglalkoztatása</a:t>
            </a:r>
            <a:r>
              <a:rPr lang="hu-HU" sz="1600" dirty="0"/>
              <a:t> az </a:t>
            </a:r>
            <a:r>
              <a:rPr lang="hu-HU" sz="1600" b="1" dirty="0"/>
              <a:t>SZGYF</a:t>
            </a:r>
            <a:r>
              <a:rPr lang="hu-HU" sz="1600" dirty="0"/>
              <a:t> által fenntartott intézményekben. </a:t>
            </a:r>
          </a:p>
          <a:p>
            <a:pPr marL="0" indent="0" algn="just">
              <a:buNone/>
            </a:pPr>
            <a:r>
              <a:rPr lang="hu-HU" sz="1600" b="1" dirty="0"/>
              <a:t>Újítás</a:t>
            </a:r>
            <a:r>
              <a:rPr lang="hu-HU" sz="1600" dirty="0"/>
              <a:t>, hogy a </a:t>
            </a:r>
            <a:r>
              <a:rPr lang="hu-HU" sz="1600" b="1" dirty="0"/>
              <a:t>foglalkoztatás</a:t>
            </a:r>
            <a:r>
              <a:rPr lang="hu-HU" sz="1600" dirty="0"/>
              <a:t> és a megfelelő képzettség megszerzését célzó képzés </a:t>
            </a:r>
            <a:r>
              <a:rPr lang="hu-HU" sz="1600" b="1" dirty="0"/>
              <a:t>párhuzamosan</a:t>
            </a:r>
            <a:r>
              <a:rPr lang="hu-HU" sz="1600" dirty="0"/>
              <a:t> folyik a </a:t>
            </a:r>
            <a:r>
              <a:rPr lang="hu-HU" sz="1600" b="1" dirty="0"/>
              <a:t>képzettség megszerzéséig</a:t>
            </a:r>
            <a:r>
              <a:rPr lang="hu-HU" sz="1600" dirty="0"/>
              <a:t>. </a:t>
            </a:r>
            <a:endParaRPr lang="hu-HU" sz="1600" dirty="0" smtClean="0"/>
          </a:p>
          <a:p>
            <a:pPr marL="0" indent="0" algn="just">
              <a:buNone/>
            </a:pPr>
            <a:endParaRPr lang="hu-HU" sz="1600" dirty="0"/>
          </a:p>
          <a:p>
            <a:pPr marL="0" indent="0" algn="just">
              <a:buNone/>
            </a:pPr>
            <a:r>
              <a:rPr lang="hu-HU" sz="1600" dirty="0" smtClean="0"/>
              <a:t>A megyében </a:t>
            </a:r>
            <a:r>
              <a:rPr lang="hu-HU" sz="1600" b="1" dirty="0" smtClean="0"/>
              <a:t>9 foglalkoztatási színtéren</a:t>
            </a:r>
            <a:r>
              <a:rPr lang="hu-HU" sz="1600" dirty="0" smtClean="0"/>
              <a:t> zajlik </a:t>
            </a:r>
            <a:r>
              <a:rPr lang="hu-HU" sz="1600" b="1" dirty="0" smtClean="0"/>
              <a:t>138 célcsoporttag </a:t>
            </a:r>
            <a:r>
              <a:rPr lang="hu-HU" sz="1600" dirty="0" smtClean="0"/>
              <a:t>foglalkoztatása és képzése.</a:t>
            </a:r>
            <a:endParaRPr lang="hu-HU" sz="1600" dirty="0"/>
          </a:p>
          <a:p>
            <a:endParaRPr lang="hu-HU" dirty="0"/>
          </a:p>
        </p:txBody>
      </p:sp>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2</a:t>
            </a:fld>
            <a:endParaRPr lang="hu-HU">
              <a:solidFill>
                <a:prstClr val="black">
                  <a:tint val="75000"/>
                </a:prstClr>
              </a:solidFill>
            </a:endParaRPr>
          </a:p>
        </p:txBody>
      </p:sp>
      <p:graphicFrame>
        <p:nvGraphicFramePr>
          <p:cNvPr id="6" name="Táblázat 5"/>
          <p:cNvGraphicFramePr>
            <a:graphicFrameLocks noGrp="1"/>
          </p:cNvGraphicFramePr>
          <p:nvPr>
            <p:extLst>
              <p:ext uri="{D42A27DB-BD31-4B8C-83A1-F6EECF244321}">
                <p14:modId xmlns:p14="http://schemas.microsoft.com/office/powerpoint/2010/main" val="3389430356"/>
              </p:ext>
            </p:extLst>
          </p:nvPr>
        </p:nvGraphicFramePr>
        <p:xfrm>
          <a:off x="4283968" y="1484784"/>
          <a:ext cx="4207907" cy="5013520"/>
        </p:xfrm>
        <a:graphic>
          <a:graphicData uri="http://schemas.openxmlformats.org/drawingml/2006/table">
            <a:tbl>
              <a:tblPr firstRow="1" firstCol="1" bandRow="1"/>
              <a:tblGrid>
                <a:gridCol w="1971481"/>
                <a:gridCol w="1395701"/>
                <a:gridCol w="840725"/>
              </a:tblGrid>
              <a:tr h="754327">
                <a:tc>
                  <a:txBody>
                    <a:bodyPr/>
                    <a:lstStyle/>
                    <a:p>
                      <a:pPr>
                        <a:lnSpc>
                          <a:spcPct val="107000"/>
                        </a:lnSpc>
                        <a:spcAft>
                          <a:spcPts val="0"/>
                        </a:spcAft>
                      </a:pPr>
                      <a:r>
                        <a:rPr lang="hu-HU" sz="1200" i="1" dirty="0">
                          <a:effectLst/>
                          <a:latin typeface="Palatino Linotype"/>
                          <a:ea typeface="Calibri"/>
                          <a:cs typeface="Calibri"/>
                        </a:rPr>
                        <a:t>Borsod-Abaúj-Zemplén Megyei Gyermekvédelmi Központ és Területi Gyermekvédelmi Szakszolgálat</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dirty="0">
                          <a:effectLst/>
                          <a:latin typeface="Palatino Linotype"/>
                          <a:ea typeface="Calibri"/>
                          <a:cs typeface="Calibri"/>
                        </a:rPr>
                        <a:t>3532 Miskolc, Károly u. 12.</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5745">
                <a:tc>
                  <a:txBody>
                    <a:bodyPr/>
                    <a:lstStyle/>
                    <a:p>
                      <a:pPr>
                        <a:lnSpc>
                          <a:spcPct val="107000"/>
                        </a:lnSpc>
                        <a:spcAft>
                          <a:spcPts val="0"/>
                        </a:spcAft>
                      </a:pPr>
                      <a:r>
                        <a:rPr lang="hu-HU" sz="1200" i="1">
                          <a:effectLst/>
                          <a:latin typeface="Palatino Linotype"/>
                          <a:ea typeface="Calibri"/>
                          <a:cs typeface="Calibri"/>
                        </a:rPr>
                        <a:t>Észak-Borsodi Integrált Szociális Intézmény </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3630 Putnok, Bajcsy-Zsilinszky út 48.</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64">
                <a:tc>
                  <a:txBody>
                    <a:bodyPr/>
                    <a:lstStyle/>
                    <a:p>
                      <a:pPr>
                        <a:lnSpc>
                          <a:spcPct val="107000"/>
                        </a:lnSpc>
                        <a:spcAft>
                          <a:spcPts val="0"/>
                        </a:spcAft>
                      </a:pPr>
                      <a:r>
                        <a:rPr lang="hu-HU" sz="1200" i="1">
                          <a:effectLst/>
                          <a:latin typeface="Palatino Linotype"/>
                          <a:ea typeface="Calibri"/>
                          <a:cs typeface="Calibri"/>
                        </a:rPr>
                        <a:t>Dél-Borsodi Integrált Szociális Intézmény</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3462 Borsodivánka, József A. u. 1</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16</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64">
                <a:tc>
                  <a:txBody>
                    <a:bodyPr/>
                    <a:lstStyle/>
                    <a:p>
                      <a:pPr>
                        <a:lnSpc>
                          <a:spcPct val="107000"/>
                        </a:lnSpc>
                        <a:spcAft>
                          <a:spcPts val="0"/>
                        </a:spcAft>
                      </a:pPr>
                      <a:r>
                        <a:rPr lang="hu-HU" sz="1200" i="1">
                          <a:effectLst/>
                          <a:latin typeface="Palatino Linotype"/>
                          <a:ea typeface="Calibri"/>
                          <a:cs typeface="Calibri"/>
                        </a:rPr>
                        <a:t>Abaúj-Zemplén Integrált Szociális Intézmény</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3950 Sárospatak, József A. u. 10.</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64">
                <a:tc>
                  <a:txBody>
                    <a:bodyPr/>
                    <a:lstStyle/>
                    <a:p>
                      <a:pPr>
                        <a:lnSpc>
                          <a:spcPct val="107000"/>
                        </a:lnSpc>
                        <a:spcAft>
                          <a:spcPts val="0"/>
                        </a:spcAft>
                      </a:pPr>
                      <a:r>
                        <a:rPr lang="hu-HU" sz="1200" i="1" dirty="0">
                          <a:effectLst/>
                          <a:latin typeface="Palatino Linotype"/>
                          <a:ea typeface="Calibri"/>
                          <a:cs typeface="Calibri"/>
                        </a:rPr>
                        <a:t>Abaúj-Zemplén Integrált Szociális Intézmény</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3950 Sárospatak, József A. u. 10.</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64">
                <a:tc>
                  <a:txBody>
                    <a:bodyPr/>
                    <a:lstStyle/>
                    <a:p>
                      <a:pPr>
                        <a:lnSpc>
                          <a:spcPct val="107000"/>
                        </a:lnSpc>
                        <a:spcAft>
                          <a:spcPts val="0"/>
                        </a:spcAft>
                      </a:pPr>
                      <a:r>
                        <a:rPr lang="hu-HU" sz="1200" i="1">
                          <a:effectLst/>
                          <a:latin typeface="Palatino Linotype"/>
                          <a:ea typeface="Calibri"/>
                          <a:cs typeface="Calibri"/>
                        </a:rPr>
                        <a:t>Abaúj-Zemplén Integrált Szociális Intézmény</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3950 Sárospatak, József A. u. 10.</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64">
                <a:tc>
                  <a:txBody>
                    <a:bodyPr/>
                    <a:lstStyle/>
                    <a:p>
                      <a:pPr>
                        <a:lnSpc>
                          <a:spcPct val="107000"/>
                        </a:lnSpc>
                        <a:spcAft>
                          <a:spcPts val="0"/>
                        </a:spcAft>
                      </a:pPr>
                      <a:r>
                        <a:rPr lang="hu-HU" sz="1200" i="1">
                          <a:effectLst/>
                          <a:latin typeface="Palatino Linotype"/>
                          <a:ea typeface="Calibri"/>
                          <a:cs typeface="Calibri"/>
                        </a:rPr>
                        <a:t>Dél- Borsodi Integrált Szociális Intézmény</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3462 Borsodivánka, József Attila út 1</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5745">
                <a:tc>
                  <a:txBody>
                    <a:bodyPr/>
                    <a:lstStyle/>
                    <a:p>
                      <a:pPr>
                        <a:lnSpc>
                          <a:spcPct val="107000"/>
                        </a:lnSpc>
                        <a:spcAft>
                          <a:spcPts val="0"/>
                        </a:spcAft>
                      </a:pPr>
                      <a:r>
                        <a:rPr lang="hu-HU" sz="1200" i="1">
                          <a:effectLst/>
                          <a:latin typeface="Palatino Linotype"/>
                          <a:ea typeface="Calibri"/>
                          <a:cs typeface="Calibri"/>
                        </a:rPr>
                        <a:t>Borsod-Abaúj-Zemplén Megyei Dr. Csiba László Integrált Szociális Intézmény</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3770 Sajószentpéter, Csiba László út 1.</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a:effectLst/>
                          <a:latin typeface="Palatino Linotype"/>
                          <a:ea typeface="Calibri"/>
                          <a:cs typeface="Calibri"/>
                        </a:rPr>
                        <a:t>15</a:t>
                      </a:r>
                      <a:endParaRPr lang="hu-HU" sz="110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327">
                <a:tc>
                  <a:txBody>
                    <a:bodyPr/>
                    <a:lstStyle/>
                    <a:p>
                      <a:pPr>
                        <a:lnSpc>
                          <a:spcPct val="107000"/>
                        </a:lnSpc>
                        <a:spcAft>
                          <a:spcPts val="0"/>
                        </a:spcAft>
                      </a:pPr>
                      <a:r>
                        <a:rPr lang="hu-HU" sz="1200" i="1" dirty="0">
                          <a:effectLst/>
                          <a:latin typeface="Palatino Linotype"/>
                          <a:ea typeface="Calibri"/>
                          <a:cs typeface="Calibri"/>
                        </a:rPr>
                        <a:t>Borsod-Abaúj-Zemplén Megyei Gyermekvédelmi Központ és Területi Gyermekvédelmi Szakszolgálat</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dirty="0">
                          <a:effectLst/>
                          <a:latin typeface="Palatino Linotype"/>
                          <a:ea typeface="Calibri"/>
                          <a:cs typeface="Calibri"/>
                        </a:rPr>
                        <a:t>3532 Miskolc, Károly u. 12.</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hu-HU" sz="1200" i="1" dirty="0">
                          <a:effectLst/>
                          <a:latin typeface="Palatino Linotype"/>
                          <a:ea typeface="Calibri"/>
                          <a:cs typeface="Calibri"/>
                        </a:rPr>
                        <a:t>17</a:t>
                      </a:r>
                      <a:endParaRPr lang="hu-HU" sz="1100" dirty="0">
                        <a:effectLst/>
                        <a:latin typeface="Palatino Linotype"/>
                        <a:ea typeface="Calibri"/>
                        <a:cs typeface="Calibri"/>
                      </a:endParaRPr>
                    </a:p>
                  </a:txBody>
                  <a:tcPr marL="66083" marR="660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áblázat 7"/>
          <p:cNvGraphicFramePr>
            <a:graphicFrameLocks noGrp="1"/>
          </p:cNvGraphicFramePr>
          <p:nvPr>
            <p:extLst>
              <p:ext uri="{D42A27DB-BD31-4B8C-83A1-F6EECF244321}">
                <p14:modId xmlns:p14="http://schemas.microsoft.com/office/powerpoint/2010/main" val="451248264"/>
              </p:ext>
            </p:extLst>
          </p:nvPr>
        </p:nvGraphicFramePr>
        <p:xfrm>
          <a:off x="4283969" y="1052736"/>
          <a:ext cx="4176465" cy="383096"/>
        </p:xfrm>
        <a:graphic>
          <a:graphicData uri="http://schemas.openxmlformats.org/drawingml/2006/table">
            <a:tbl>
              <a:tblPr firstRow="1" firstCol="1" bandRow="1"/>
              <a:tblGrid>
                <a:gridCol w="1956750"/>
                <a:gridCol w="1385272"/>
                <a:gridCol w="834443"/>
              </a:tblGrid>
              <a:tr h="360040">
                <a:tc>
                  <a:txBody>
                    <a:bodyPr/>
                    <a:lstStyle/>
                    <a:p>
                      <a:pPr algn="ctr">
                        <a:lnSpc>
                          <a:spcPct val="107000"/>
                        </a:lnSpc>
                        <a:spcAft>
                          <a:spcPts val="0"/>
                        </a:spcAft>
                      </a:pPr>
                      <a:r>
                        <a:rPr lang="hu-HU" sz="1200" b="1" i="1" dirty="0">
                          <a:effectLst/>
                          <a:latin typeface="Palatino Linotype"/>
                          <a:ea typeface="Calibri"/>
                          <a:cs typeface="Calibri"/>
                        </a:rPr>
                        <a:t>Integrált intézmény neve</a:t>
                      </a:r>
                      <a:endParaRPr lang="hu-HU" sz="1100" dirty="0">
                        <a:effectLst/>
                        <a:latin typeface="Palatino Linotype"/>
                        <a:ea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hu-HU" sz="1200" b="1" i="1">
                          <a:effectLst/>
                          <a:latin typeface="Palatino Linotype"/>
                          <a:ea typeface="Calibri"/>
                          <a:cs typeface="Calibri"/>
                        </a:rPr>
                        <a:t>Címe</a:t>
                      </a:r>
                      <a:endParaRPr lang="hu-HU" sz="1100">
                        <a:effectLst/>
                        <a:latin typeface="Palatino Linotype"/>
                        <a:ea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hu-HU" sz="1200" b="1" i="1" dirty="0" smtClean="0">
                          <a:effectLst/>
                          <a:latin typeface="Palatino Linotype"/>
                          <a:ea typeface="Calibri"/>
                          <a:cs typeface="Calibri"/>
                        </a:rPr>
                        <a:t>Létszám </a:t>
                      </a:r>
                      <a:r>
                        <a:rPr lang="hu-HU" sz="1200" b="1" i="1" dirty="0">
                          <a:effectLst/>
                          <a:latin typeface="Palatino Linotype"/>
                          <a:ea typeface="Calibri"/>
                          <a:cs typeface="Calibri"/>
                        </a:rPr>
                        <a:t>(fő)</a:t>
                      </a:r>
                      <a:endParaRPr lang="hu-HU" sz="1100" dirty="0">
                        <a:effectLst/>
                        <a:latin typeface="Palatino Linotype"/>
                        <a:ea typeface="Calibri"/>
                        <a:cs typeface="Calibri"/>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bl>
          </a:graphicData>
        </a:graphic>
      </p:graphicFrame>
    </p:spTree>
    <p:extLst>
      <p:ext uri="{BB962C8B-B14F-4D97-AF65-F5344CB8AC3E}">
        <p14:creationId xmlns:p14="http://schemas.microsoft.com/office/powerpoint/2010/main" val="20753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20</a:t>
            </a:fld>
            <a:endParaRPr lang="hu-HU">
              <a:solidFill>
                <a:prstClr val="black">
                  <a:tint val="75000"/>
                </a:prstClr>
              </a:solidFill>
            </a:endParaRPr>
          </a:p>
        </p:txBody>
      </p:sp>
      <p:sp>
        <p:nvSpPr>
          <p:cNvPr id="3" name="Téglalap 2"/>
          <p:cNvSpPr/>
          <p:nvPr/>
        </p:nvSpPr>
        <p:spPr>
          <a:xfrm>
            <a:off x="683569" y="692696"/>
            <a:ext cx="7848872" cy="3200876"/>
          </a:xfrm>
          <a:prstGeom prst="rect">
            <a:avLst/>
          </a:prstGeom>
        </p:spPr>
        <p:txBody>
          <a:bodyPr wrap="square">
            <a:spAutoFit/>
          </a:bodyPr>
          <a:lstStyle/>
          <a:p>
            <a:pPr algn="just"/>
            <a:r>
              <a:rPr lang="hu-HU" sz="2000" dirty="0" smtClean="0">
                <a:solidFill>
                  <a:srgbClr val="FF0000"/>
                </a:solidFill>
              </a:rPr>
              <a:t>EFOP-3.4.1 </a:t>
            </a:r>
            <a:r>
              <a:rPr lang="hu-HU" sz="2000" dirty="0">
                <a:solidFill>
                  <a:srgbClr val="FF0000"/>
                </a:solidFill>
              </a:rPr>
              <a:t>Roma szakkollégiumok támogatása – standard, </a:t>
            </a:r>
            <a:r>
              <a:rPr lang="hu-HU" sz="2000" dirty="0" smtClean="0">
                <a:solidFill>
                  <a:srgbClr val="FF0000"/>
                </a:solidFill>
              </a:rPr>
              <a:t>1,15 </a:t>
            </a:r>
            <a:r>
              <a:rPr lang="hu-HU" sz="2000" dirty="0">
                <a:solidFill>
                  <a:srgbClr val="FF0000"/>
                </a:solidFill>
              </a:rPr>
              <a:t>Mrd </a:t>
            </a:r>
            <a:r>
              <a:rPr lang="hu-HU" sz="2000" dirty="0" smtClean="0">
                <a:solidFill>
                  <a:srgbClr val="FF0000"/>
                </a:solidFill>
              </a:rPr>
              <a:t>Ft (VEKOP: 0,3 Mrd Ft)</a:t>
            </a:r>
          </a:p>
          <a:p>
            <a:pPr algn="just"/>
            <a:endParaRPr lang="hu-HU" dirty="0">
              <a:solidFill>
                <a:srgbClr val="FF0000"/>
              </a:solidFill>
            </a:endParaRPr>
          </a:p>
          <a:p>
            <a:pPr algn="just"/>
            <a:r>
              <a:rPr lang="hu-HU" sz="1600" dirty="0" smtClean="0"/>
              <a:t>A felsőoktatási intézményekbe felvételt nyert legalább </a:t>
            </a:r>
            <a:r>
              <a:rPr lang="hu-HU" sz="1600" b="1" dirty="0" smtClean="0"/>
              <a:t>325 </a:t>
            </a:r>
            <a:r>
              <a:rPr lang="hu-HU" sz="1600" dirty="0" smtClean="0"/>
              <a:t>hátrányos, halmozottan hátrányos helyzetű, elsősorban </a:t>
            </a:r>
            <a:r>
              <a:rPr lang="hu-HU" sz="1600" b="1" dirty="0" smtClean="0"/>
              <a:t>roma származású hallgatók </a:t>
            </a:r>
            <a:r>
              <a:rPr lang="hu-HU" sz="1600" dirty="0" smtClean="0"/>
              <a:t>számára olyan </a:t>
            </a:r>
            <a:r>
              <a:rPr lang="hu-HU" sz="1600" b="1" dirty="0" smtClean="0"/>
              <a:t>komplex hallgatói szolgáltatások </a:t>
            </a:r>
            <a:r>
              <a:rPr lang="hu-HU" sz="1600" dirty="0" smtClean="0"/>
              <a:t>kifejlesztése, továbbfejlesztése és biztosítása, amelyek hozzájárulnak felsőfokú tanulmányaik sikeres befejezésének előmozdításához, a lemorzsolódás csökkentéséhez, illetve társadalmi szerepvállalásuk és közösségi aktivitásuk megerősítéséhez.</a:t>
            </a:r>
          </a:p>
          <a:p>
            <a:pPr algn="just"/>
            <a:endParaRPr lang="hu-HU" sz="1600" dirty="0"/>
          </a:p>
          <a:p>
            <a:pPr lvl="0" algn="just"/>
            <a:r>
              <a:rPr lang="hu-HU" sz="1600" dirty="0" smtClean="0"/>
              <a:t>Jelenleg</a:t>
            </a:r>
            <a:r>
              <a:rPr lang="hu-HU" sz="1600" b="1" dirty="0" smtClean="0"/>
              <a:t> 9 </a:t>
            </a:r>
            <a:r>
              <a:rPr lang="hu-HU" sz="1600" b="1" dirty="0"/>
              <a:t>településen 11 Roma Szakkollégium </a:t>
            </a:r>
            <a:r>
              <a:rPr lang="hu-HU" sz="1600" dirty="0" smtClean="0"/>
              <a:t>működik </a:t>
            </a:r>
            <a:r>
              <a:rPr lang="hu-HU" sz="1600" b="1" dirty="0" smtClean="0"/>
              <a:t>327 hallgatóval.</a:t>
            </a:r>
            <a:endParaRPr lang="hu-HU" sz="1600" dirty="0" smtClean="0"/>
          </a:p>
          <a:p>
            <a:pPr algn="just"/>
            <a:endParaRPr lang="hu-HU" sz="1600" dirty="0"/>
          </a:p>
          <a:p>
            <a:pPr algn="just"/>
            <a:r>
              <a:rPr lang="hu-HU" sz="1600" dirty="0" smtClean="0"/>
              <a:t>A megyében 1 roma szakkollégium működik </a:t>
            </a:r>
            <a:r>
              <a:rPr lang="hu-HU" sz="1600" b="1" dirty="0" smtClean="0"/>
              <a:t>126,5 millió Ft forrással</a:t>
            </a:r>
            <a:r>
              <a:rPr lang="hu-HU" sz="1600" dirty="0" smtClean="0"/>
              <a:t>:</a:t>
            </a:r>
            <a:endParaRPr lang="hu-HU" sz="1600" dirty="0"/>
          </a:p>
        </p:txBody>
      </p:sp>
      <p:graphicFrame>
        <p:nvGraphicFramePr>
          <p:cNvPr id="4" name="Táblázat 3"/>
          <p:cNvGraphicFramePr>
            <a:graphicFrameLocks noGrp="1"/>
          </p:cNvGraphicFramePr>
          <p:nvPr>
            <p:extLst>
              <p:ext uri="{D42A27DB-BD31-4B8C-83A1-F6EECF244321}">
                <p14:modId xmlns:p14="http://schemas.microsoft.com/office/powerpoint/2010/main" val="2293888131"/>
              </p:ext>
            </p:extLst>
          </p:nvPr>
        </p:nvGraphicFramePr>
        <p:xfrm>
          <a:off x="1691680" y="4293096"/>
          <a:ext cx="5429250" cy="640080"/>
        </p:xfrm>
        <a:graphic>
          <a:graphicData uri="http://schemas.openxmlformats.org/drawingml/2006/table">
            <a:tbl>
              <a:tblPr/>
              <a:tblGrid>
                <a:gridCol w="3081466"/>
                <a:gridCol w="1173892"/>
                <a:gridCol w="1173892"/>
              </a:tblGrid>
              <a:tr h="209550">
                <a:tc>
                  <a:txBody>
                    <a:bodyPr/>
                    <a:lstStyle/>
                    <a:p>
                      <a:pPr algn="ctr"/>
                      <a:r>
                        <a:rPr lang="hu-HU" sz="1400" b="0" dirty="0" smtClean="0">
                          <a:solidFill>
                            <a:schemeClr val="tx1">
                              <a:lumMod val="95000"/>
                              <a:lumOff val="5000"/>
                            </a:schemeClr>
                          </a:solidFill>
                          <a:effectLst/>
                          <a:latin typeface="+mn-lt"/>
                        </a:rPr>
                        <a:t>Település/</a:t>
                      </a:r>
                      <a:r>
                        <a:rPr lang="hu-HU" sz="1400" b="0" dirty="0">
                          <a:solidFill>
                            <a:schemeClr val="tx1">
                              <a:lumMod val="95000"/>
                              <a:lumOff val="5000"/>
                            </a:schemeClr>
                          </a:solidFill>
                          <a:effectLst/>
                          <a:latin typeface="+mn-lt"/>
                        </a:rPr>
                        <a:t/>
                      </a:r>
                      <a:br>
                        <a:rPr lang="hu-HU" sz="1400" b="0" dirty="0">
                          <a:solidFill>
                            <a:schemeClr val="tx1">
                              <a:lumMod val="95000"/>
                              <a:lumOff val="5000"/>
                            </a:schemeClr>
                          </a:solidFill>
                          <a:effectLst/>
                          <a:latin typeface="+mn-lt"/>
                        </a:rPr>
                      </a:br>
                      <a:r>
                        <a:rPr lang="hu-HU" sz="1400" b="0" dirty="0">
                          <a:solidFill>
                            <a:schemeClr val="tx1">
                              <a:lumMod val="95000"/>
                              <a:lumOff val="5000"/>
                            </a:schemeClr>
                          </a:solidFill>
                          <a:effectLst/>
                          <a:latin typeface="+mn-lt"/>
                        </a:rPr>
                        <a:t>Pályázó neve / Projekt megnevezése:</a:t>
                      </a:r>
                    </a:p>
                  </a:txBody>
                  <a:tcPr marL="19050" marR="19050" marT="0" marB="0" anchor="ctr">
                    <a:lnL>
                      <a:noFill/>
                    </a:lnL>
                    <a:lnR w="9525" cap="flat" cmpd="sng" algn="ctr">
                      <a:solidFill>
                        <a:srgbClr val="999999"/>
                      </a:solidFill>
                      <a:prstDash val="solid"/>
                      <a:round/>
                      <a:headEnd type="none" w="med" len="med"/>
                      <a:tailEnd type="none" w="med" len="med"/>
                    </a:lnR>
                    <a:lnT>
                      <a:noFill/>
                    </a:lnT>
                    <a:lnB>
                      <a:noFill/>
                    </a:lnB>
                    <a:solidFill>
                      <a:srgbClr val="DADADA"/>
                    </a:solidFill>
                  </a:tcPr>
                </a:tc>
                <a:tc>
                  <a:txBody>
                    <a:bodyPr/>
                    <a:lstStyle/>
                    <a:p>
                      <a:pPr algn="ctr"/>
                      <a:r>
                        <a:rPr lang="hu-HU" sz="1400" b="0">
                          <a:solidFill>
                            <a:schemeClr val="tx1">
                              <a:lumMod val="95000"/>
                              <a:lumOff val="5000"/>
                            </a:schemeClr>
                          </a:solidFill>
                          <a:effectLst/>
                          <a:latin typeface="+mn-lt"/>
                        </a:rPr>
                        <a:t> Támogatási döntés</a:t>
                      </a:r>
                      <a:br>
                        <a:rPr lang="hu-HU" sz="1400" b="0">
                          <a:solidFill>
                            <a:schemeClr val="tx1">
                              <a:lumMod val="95000"/>
                              <a:lumOff val="5000"/>
                            </a:schemeClr>
                          </a:solidFill>
                          <a:effectLst/>
                          <a:latin typeface="+mn-lt"/>
                        </a:rPr>
                      </a:br>
                      <a:r>
                        <a:rPr lang="hu-HU" sz="1400" b="0">
                          <a:solidFill>
                            <a:schemeClr val="tx1">
                              <a:lumMod val="95000"/>
                              <a:lumOff val="5000"/>
                            </a:schemeClr>
                          </a:solidFill>
                          <a:effectLst/>
                          <a:latin typeface="+mn-lt"/>
                        </a:rPr>
                        <a:t>dátuma:</a:t>
                      </a:r>
                    </a:p>
                  </a:txBody>
                  <a:tcPr marL="19050" marR="19050" marT="0" marB="0" anchor="ctr">
                    <a:lnL w="9525" cap="flat" cmpd="sng" algn="ctr">
                      <a:solidFill>
                        <a:srgbClr val="999999"/>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400" b="0" dirty="0">
                          <a:solidFill>
                            <a:schemeClr val="tx1">
                              <a:lumMod val="95000"/>
                              <a:lumOff val="5000"/>
                            </a:schemeClr>
                          </a:solidFill>
                          <a:effectLst/>
                          <a:latin typeface="+mn-lt"/>
                        </a:rPr>
                        <a:t> Megítélt támogatás</a:t>
                      </a:r>
                      <a:br>
                        <a:rPr lang="hu-HU" sz="1400" b="0" dirty="0">
                          <a:solidFill>
                            <a:schemeClr val="tx1">
                              <a:lumMod val="95000"/>
                              <a:lumOff val="5000"/>
                            </a:schemeClr>
                          </a:solidFill>
                          <a:effectLst/>
                          <a:latin typeface="+mn-lt"/>
                        </a:rPr>
                      </a:br>
                      <a:r>
                        <a:rPr lang="hu-HU" sz="1400" b="0" dirty="0">
                          <a:solidFill>
                            <a:schemeClr val="tx1">
                              <a:lumMod val="95000"/>
                              <a:lumOff val="5000"/>
                            </a:schemeClr>
                          </a:solidFill>
                          <a:effectLst/>
                          <a:latin typeface="+mn-lt"/>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5" name="Táblázat 4"/>
          <p:cNvGraphicFramePr>
            <a:graphicFrameLocks noGrp="1"/>
          </p:cNvGraphicFramePr>
          <p:nvPr>
            <p:extLst>
              <p:ext uri="{D42A27DB-BD31-4B8C-83A1-F6EECF244321}">
                <p14:modId xmlns:p14="http://schemas.microsoft.com/office/powerpoint/2010/main" val="3932477433"/>
              </p:ext>
            </p:extLst>
          </p:nvPr>
        </p:nvGraphicFramePr>
        <p:xfrm>
          <a:off x="1691680" y="4653136"/>
          <a:ext cx="5429250" cy="1546096"/>
        </p:xfrm>
        <a:graphic>
          <a:graphicData uri="http://schemas.openxmlformats.org/drawingml/2006/table">
            <a:tbl>
              <a:tblPr/>
              <a:tblGrid>
                <a:gridCol w="3081466"/>
                <a:gridCol w="1173892"/>
                <a:gridCol w="1173892"/>
              </a:tblGrid>
              <a:tr h="265936">
                <a:tc>
                  <a:txBody>
                    <a:bodyPr/>
                    <a:lstStyle/>
                    <a:p>
                      <a:endParaRPr lang="hu-HU" sz="800" dirty="0">
                        <a:effectLst/>
                        <a:latin typeface="Tahoma"/>
                      </a:endParaRPr>
                    </a:p>
                  </a:txBody>
                  <a:tcPr marL="19050" marR="19050"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0">
                <a:tc>
                  <a:txBody>
                    <a:bodyPr/>
                    <a:lstStyle/>
                    <a:p>
                      <a:pPr algn="l" fontAlgn="t"/>
                      <a:r>
                        <a:rPr lang="hu-HU" sz="1400" b="1" dirty="0" smtClean="0">
                          <a:solidFill>
                            <a:schemeClr val="tx1">
                              <a:lumMod val="95000"/>
                              <a:lumOff val="5000"/>
                            </a:schemeClr>
                          </a:solidFill>
                          <a:effectLst/>
                          <a:latin typeface="+mn-lt"/>
                        </a:rPr>
                        <a:t>Miskolc </a:t>
                      </a:r>
                      <a:r>
                        <a:rPr lang="hu-HU" sz="1400" b="1" dirty="0">
                          <a:solidFill>
                            <a:schemeClr val="tx1">
                              <a:lumMod val="95000"/>
                              <a:lumOff val="5000"/>
                            </a:schemeClr>
                          </a:solidFill>
                          <a:effectLst/>
                          <a:latin typeface="+mn-lt"/>
                        </a:rPr>
                        <a:t>(Tapolcafürdő)</a:t>
                      </a:r>
                      <a:r>
                        <a:rPr lang="hu-HU" sz="1400" b="0" dirty="0">
                          <a:solidFill>
                            <a:schemeClr val="tx1">
                              <a:lumMod val="95000"/>
                              <a:lumOff val="5000"/>
                            </a:schemeClr>
                          </a:solidFill>
                          <a:effectLst/>
                          <a:latin typeface="+mn-lt"/>
                        </a:rPr>
                        <a:t/>
                      </a:r>
                      <a:br>
                        <a:rPr lang="hu-HU" sz="1400" b="0" dirty="0">
                          <a:solidFill>
                            <a:schemeClr val="tx1">
                              <a:lumMod val="95000"/>
                              <a:lumOff val="5000"/>
                            </a:schemeClr>
                          </a:solidFill>
                          <a:effectLst/>
                          <a:latin typeface="+mn-lt"/>
                        </a:rPr>
                      </a:br>
                      <a:r>
                        <a:rPr lang="hu-HU" sz="1400" b="1" u="none" strike="noStrike" dirty="0" err="1">
                          <a:solidFill>
                            <a:schemeClr val="tx1">
                              <a:lumMod val="95000"/>
                              <a:lumOff val="5000"/>
                            </a:schemeClr>
                          </a:solidFill>
                          <a:effectLst/>
                          <a:latin typeface="+mn-lt"/>
                        </a:rPr>
                        <a:t>Görögkatolikus</a:t>
                      </a:r>
                      <a:r>
                        <a:rPr lang="hu-HU" sz="1400" b="1" u="none" strike="noStrike" dirty="0">
                          <a:solidFill>
                            <a:schemeClr val="tx1">
                              <a:lumMod val="95000"/>
                              <a:lumOff val="5000"/>
                            </a:schemeClr>
                          </a:solidFill>
                          <a:effectLst/>
                          <a:latin typeface="+mn-lt"/>
                        </a:rPr>
                        <a:t> Felsőoktatási és Kulturális Diákotthon</a:t>
                      </a:r>
                      <a:r>
                        <a:rPr lang="hu-HU" sz="1400" b="0" u="none" strike="noStrike" dirty="0">
                          <a:solidFill>
                            <a:schemeClr val="tx1">
                              <a:lumMod val="95000"/>
                              <a:lumOff val="5000"/>
                            </a:schemeClr>
                          </a:solidFill>
                          <a:effectLst/>
                          <a:latin typeface="+mn-lt"/>
                        </a:rPr>
                        <a:t/>
                      </a:r>
                      <a:br>
                        <a:rPr lang="hu-HU" sz="1400" b="0" u="none" strike="noStrike" dirty="0">
                          <a:solidFill>
                            <a:schemeClr val="tx1">
                              <a:lumMod val="95000"/>
                              <a:lumOff val="5000"/>
                            </a:schemeClr>
                          </a:solidFill>
                          <a:effectLst/>
                          <a:latin typeface="+mn-lt"/>
                        </a:rPr>
                      </a:br>
                      <a:r>
                        <a:rPr lang="hu-HU" sz="1400" b="0" u="none" strike="noStrike" dirty="0">
                          <a:solidFill>
                            <a:schemeClr val="tx1">
                              <a:lumMod val="95000"/>
                              <a:lumOff val="5000"/>
                            </a:schemeClr>
                          </a:solidFill>
                          <a:effectLst/>
                          <a:latin typeface="+mn-lt"/>
                        </a:rPr>
                        <a:t>Együtt a hitben jövőt építünk! A </a:t>
                      </a:r>
                      <a:r>
                        <a:rPr lang="hu-HU" sz="1400" b="0" u="none" strike="noStrike" dirty="0" err="1">
                          <a:solidFill>
                            <a:schemeClr val="tx1">
                              <a:lumMod val="95000"/>
                              <a:lumOff val="5000"/>
                            </a:schemeClr>
                          </a:solidFill>
                          <a:effectLst/>
                          <a:latin typeface="+mn-lt"/>
                        </a:rPr>
                        <a:t>Görögkatolikus</a:t>
                      </a:r>
                      <a:r>
                        <a:rPr lang="hu-HU" sz="1400" b="0" u="none" strike="noStrike" dirty="0">
                          <a:solidFill>
                            <a:schemeClr val="tx1">
                              <a:lumMod val="95000"/>
                              <a:lumOff val="5000"/>
                            </a:schemeClr>
                          </a:solidFill>
                          <a:effectLst/>
                          <a:latin typeface="+mn-lt"/>
                        </a:rPr>
                        <a:t> Cigány Szakkollégium programjainak </a:t>
                      </a:r>
                      <a:r>
                        <a:rPr lang="hu-HU" sz="1400" b="0" u="none" strike="noStrike" dirty="0" smtClean="0">
                          <a:solidFill>
                            <a:schemeClr val="tx1">
                              <a:lumMod val="95000"/>
                              <a:lumOff val="5000"/>
                            </a:schemeClr>
                          </a:solidFill>
                          <a:effectLst/>
                          <a:latin typeface="+mn-lt"/>
                        </a:rPr>
                        <a:t>támogatása</a:t>
                      </a:r>
                      <a:endParaRPr lang="hu-HU" sz="1400" b="0" dirty="0">
                        <a:solidFill>
                          <a:schemeClr val="tx1">
                            <a:lumMod val="95000"/>
                            <a:lumOff val="5000"/>
                          </a:schemeClr>
                        </a:solidFill>
                        <a:effectLst/>
                        <a:latin typeface="+mn-lt"/>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10575F"/>
                      </a:solidFill>
                      <a:prstDash val="solid"/>
                      <a:round/>
                      <a:headEnd type="none" w="med" len="med"/>
                      <a:tailEnd type="none" w="med" len="med"/>
                    </a:lnB>
                  </a:tcPr>
                </a:tc>
                <a:tc>
                  <a:txBody>
                    <a:bodyPr/>
                    <a:lstStyle/>
                    <a:p>
                      <a:pPr algn="r" fontAlgn="t"/>
                      <a:r>
                        <a:rPr lang="hu-HU" sz="1400" b="0">
                          <a:solidFill>
                            <a:schemeClr val="tx1">
                              <a:lumMod val="95000"/>
                              <a:lumOff val="5000"/>
                            </a:schemeClr>
                          </a:solidFill>
                          <a:effectLst/>
                          <a:latin typeface="+mn-lt"/>
                        </a:rPr>
                        <a:t>2016.05.19</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90BB52"/>
                      </a:solidFill>
                      <a:prstDash val="solid"/>
                      <a:round/>
                      <a:headEnd type="none" w="med" len="med"/>
                      <a:tailEnd type="none" w="med" len="med"/>
                    </a:lnB>
                  </a:tcPr>
                </a:tc>
                <a:tc>
                  <a:txBody>
                    <a:bodyPr/>
                    <a:lstStyle/>
                    <a:p>
                      <a:pPr algn="r" fontAlgn="t"/>
                      <a:r>
                        <a:rPr lang="hu-HU" sz="1400" b="0" dirty="0">
                          <a:solidFill>
                            <a:schemeClr val="tx1">
                              <a:lumMod val="95000"/>
                              <a:lumOff val="5000"/>
                            </a:schemeClr>
                          </a:solidFill>
                          <a:effectLst/>
                          <a:latin typeface="+mn-lt"/>
                        </a:rPr>
                        <a:t>126 546 250</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900DBF"/>
                      </a:solidFill>
                      <a:prstDash val="solid"/>
                      <a:round/>
                      <a:headEnd type="none" w="med" len="med"/>
                      <a:tailEnd type="none" w="med" len="med"/>
                    </a:lnR>
                    <a:lnT>
                      <a:noFill/>
                    </a:lnT>
                    <a:lnB w="9525" cap="flat" cmpd="sng" algn="ctr">
                      <a:solidFill>
                        <a:srgbClr val="60F36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8701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21</a:t>
            </a:fld>
            <a:endParaRPr lang="hu-HU">
              <a:solidFill>
                <a:prstClr val="black">
                  <a:tint val="75000"/>
                </a:prstClr>
              </a:solidFill>
            </a:endParaRPr>
          </a:p>
        </p:txBody>
      </p:sp>
      <p:sp>
        <p:nvSpPr>
          <p:cNvPr id="3" name="Téglalap 2"/>
          <p:cNvSpPr/>
          <p:nvPr/>
        </p:nvSpPr>
        <p:spPr>
          <a:xfrm>
            <a:off x="538599" y="908720"/>
            <a:ext cx="8136904" cy="5539978"/>
          </a:xfrm>
          <a:prstGeom prst="rect">
            <a:avLst/>
          </a:prstGeom>
        </p:spPr>
        <p:txBody>
          <a:bodyPr wrap="square">
            <a:spAutoFit/>
          </a:bodyPr>
          <a:lstStyle/>
          <a:p>
            <a:pPr algn="just"/>
            <a:r>
              <a:rPr lang="hu-HU" dirty="0" smtClean="0">
                <a:solidFill>
                  <a:srgbClr val="FF0000"/>
                </a:solidFill>
              </a:rPr>
              <a:t>EFOP-1.6.1 </a:t>
            </a:r>
            <a:r>
              <a:rPr lang="hu-HU" dirty="0">
                <a:solidFill>
                  <a:srgbClr val="FF0000"/>
                </a:solidFill>
              </a:rPr>
              <a:t>Felzárkózási Együttműködések </a:t>
            </a:r>
            <a:r>
              <a:rPr lang="hu-HU" dirty="0" smtClean="0">
                <a:solidFill>
                  <a:srgbClr val="FF0000"/>
                </a:solidFill>
              </a:rPr>
              <a:t>Támogatása – kiemelt projekt, SZGYF, 2,</a:t>
            </a:r>
            <a:r>
              <a:rPr lang="hu-HU" dirty="0" err="1" smtClean="0">
                <a:solidFill>
                  <a:srgbClr val="FF0000"/>
                </a:solidFill>
              </a:rPr>
              <a:t>2</a:t>
            </a:r>
            <a:r>
              <a:rPr lang="hu-HU" dirty="0" smtClean="0">
                <a:solidFill>
                  <a:srgbClr val="FF0000"/>
                </a:solidFill>
              </a:rPr>
              <a:t> Mrd Ft</a:t>
            </a:r>
          </a:p>
          <a:p>
            <a:pPr algn="just"/>
            <a:endParaRPr lang="hu-HU" sz="1400" dirty="0" smtClean="0">
              <a:solidFill>
                <a:srgbClr val="FF0000"/>
              </a:solidFill>
            </a:endParaRPr>
          </a:p>
          <a:p>
            <a:pPr algn="just"/>
            <a:r>
              <a:rPr lang="hu-HU" sz="1600" dirty="0"/>
              <a:t>A projekt biztosítja az </a:t>
            </a:r>
            <a:r>
              <a:rPr lang="hu-HU" sz="1600" b="1" dirty="0" err="1"/>
              <a:t>EFOP-ban</a:t>
            </a:r>
            <a:r>
              <a:rPr lang="hu-HU" sz="1600" b="1" dirty="0"/>
              <a:t>, a </a:t>
            </a:r>
            <a:r>
              <a:rPr lang="hu-HU" sz="1600" b="1" dirty="0" err="1"/>
              <a:t>TOP-ban</a:t>
            </a:r>
            <a:r>
              <a:rPr lang="hu-HU" sz="1600" b="1" dirty="0"/>
              <a:t> és </a:t>
            </a:r>
            <a:r>
              <a:rPr lang="hu-HU" sz="1600" b="1" dirty="0" err="1"/>
              <a:t>VEKOP-ban</a:t>
            </a:r>
            <a:r>
              <a:rPr lang="hu-HU" sz="1600" b="1" dirty="0"/>
              <a:t> </a:t>
            </a:r>
            <a:r>
              <a:rPr lang="hu-HU" sz="1600" dirty="0"/>
              <a:t>végrehajtott területi felzárkózási </a:t>
            </a:r>
            <a:r>
              <a:rPr lang="hu-HU" sz="1600" dirty="0" smtClean="0"/>
              <a:t>programok, kiemelten a </a:t>
            </a:r>
            <a:r>
              <a:rPr lang="hu-HU" sz="1600" b="1" dirty="0" smtClean="0"/>
              <a:t>komplex telepprogramok szakmai </a:t>
            </a:r>
            <a:r>
              <a:rPr lang="hu-HU" sz="1600" b="1" dirty="0"/>
              <a:t>és módszertani támogatását</a:t>
            </a:r>
            <a:r>
              <a:rPr lang="hu-HU" sz="1600" dirty="0"/>
              <a:t> és eszközrendszerük összehangolását</a:t>
            </a:r>
            <a:r>
              <a:rPr lang="hu-HU" sz="1600" dirty="0" smtClean="0"/>
              <a:t>.</a:t>
            </a:r>
          </a:p>
          <a:p>
            <a:pPr algn="just"/>
            <a:r>
              <a:rPr lang="hu-HU" sz="1600" b="1" dirty="0" smtClean="0"/>
              <a:t>600</a:t>
            </a:r>
            <a:r>
              <a:rPr lang="hu-HU" sz="1600" dirty="0" smtClean="0"/>
              <a:t>, telepprogramban résztvevő </a:t>
            </a:r>
            <a:r>
              <a:rPr lang="hu-HU" sz="1600" b="1" dirty="0" smtClean="0"/>
              <a:t>szociális </a:t>
            </a:r>
            <a:r>
              <a:rPr lang="hu-HU" sz="1600" b="1" dirty="0"/>
              <a:t>munkás</a:t>
            </a:r>
            <a:r>
              <a:rPr lang="hu-HU" sz="1600" dirty="0"/>
              <a:t>, szakmai </a:t>
            </a:r>
            <a:r>
              <a:rPr lang="hu-HU" sz="1600" dirty="0" smtClean="0"/>
              <a:t>megvalósító </a:t>
            </a:r>
            <a:r>
              <a:rPr lang="hu-HU" sz="1600" b="1" dirty="0" smtClean="0"/>
              <a:t>képzése, 50 </a:t>
            </a:r>
            <a:r>
              <a:rPr lang="hu-HU" sz="1600" b="1" dirty="0"/>
              <a:t>tapasztalati </a:t>
            </a:r>
            <a:r>
              <a:rPr lang="hu-HU" sz="1600" b="1" dirty="0" smtClean="0"/>
              <a:t>szakértő, 100 felzárkózási gyakornok </a:t>
            </a:r>
            <a:r>
              <a:rPr lang="hu-HU" sz="1600" dirty="0" smtClean="0"/>
              <a:t>felkészítése és </a:t>
            </a:r>
            <a:r>
              <a:rPr lang="hu-HU" sz="1600" b="1" dirty="0" smtClean="0"/>
              <a:t>foglalkoztatása </a:t>
            </a:r>
            <a:r>
              <a:rPr lang="hu-HU" sz="1600" dirty="0" smtClean="0"/>
              <a:t>történik meg. </a:t>
            </a:r>
          </a:p>
          <a:p>
            <a:pPr algn="just"/>
            <a:r>
              <a:rPr lang="hu-HU" sz="1600" dirty="0" smtClean="0"/>
              <a:t>További feladat a </a:t>
            </a:r>
            <a:r>
              <a:rPr lang="hu-HU" sz="1600" b="1" dirty="0"/>
              <a:t>roma nők aktív szerepvállalásának erősítése, közösségeik, civil szerveződéssé</a:t>
            </a:r>
            <a:r>
              <a:rPr lang="hu-HU" sz="1600" dirty="0"/>
              <a:t> válásuk szakmai </a:t>
            </a:r>
            <a:r>
              <a:rPr lang="hu-HU" sz="1600" dirty="0" smtClean="0"/>
              <a:t>ösztönzése.</a:t>
            </a:r>
          </a:p>
          <a:p>
            <a:pPr algn="just"/>
            <a:endParaRPr lang="hu-HU" sz="1600" dirty="0" smtClean="0"/>
          </a:p>
          <a:p>
            <a:pPr marL="285750" lvl="0" indent="-285750">
              <a:buFont typeface="Arial" panose="020B0604020202020204" pitchFamily="34" charset="0"/>
              <a:buChar char="•"/>
            </a:pPr>
            <a:r>
              <a:rPr lang="hu-HU" sz="1600" dirty="0"/>
              <a:t>2014-2020-as uniós programozási időszakban EFOP nem városi </a:t>
            </a:r>
            <a:r>
              <a:rPr lang="hu-HU" sz="1600" dirty="0" err="1"/>
              <a:t>szegregátumok</a:t>
            </a:r>
            <a:r>
              <a:rPr lang="hu-HU" sz="1600" dirty="0"/>
              <a:t>; Forráskeret: 44,16 Mrd Ft, megközelítőleg 100 pályázat. </a:t>
            </a:r>
            <a:endParaRPr lang="hu-HU" sz="1600" dirty="0" smtClean="0"/>
          </a:p>
          <a:p>
            <a:pPr marL="285750" lvl="0" indent="-285750">
              <a:buFont typeface="Arial" panose="020B0604020202020204" pitchFamily="34" charset="0"/>
              <a:buChar char="•"/>
            </a:pPr>
            <a:r>
              <a:rPr lang="hu-HU" sz="1600" dirty="0" smtClean="0"/>
              <a:t>TOP </a:t>
            </a:r>
            <a:r>
              <a:rPr lang="hu-HU" sz="1600" dirty="0"/>
              <a:t>megyei jogú városok és városok </a:t>
            </a:r>
            <a:r>
              <a:rPr lang="hu-HU" sz="1600" dirty="0" err="1"/>
              <a:t>szegregátumai</a:t>
            </a:r>
            <a:r>
              <a:rPr lang="hu-HU" sz="1600" dirty="0"/>
              <a:t>; Forráskeret: 48,796 Mrd Ft, várhatóan kb. 200 pályázat. </a:t>
            </a:r>
            <a:endParaRPr lang="hu-HU" sz="1600" dirty="0" smtClean="0"/>
          </a:p>
          <a:p>
            <a:pPr marL="285750" lvl="0" indent="-285750">
              <a:buFont typeface="Arial" panose="020B0604020202020204" pitchFamily="34" charset="0"/>
              <a:buChar char="•"/>
            </a:pPr>
            <a:r>
              <a:rPr lang="hu-HU" sz="1600" dirty="0" smtClean="0"/>
              <a:t>VEKOP </a:t>
            </a:r>
            <a:r>
              <a:rPr lang="hu-HU" sz="1600" dirty="0"/>
              <a:t>a fővárosi és Pest megyei </a:t>
            </a:r>
            <a:r>
              <a:rPr lang="hu-HU" sz="1600" dirty="0" err="1"/>
              <a:t>szegregátumok</a:t>
            </a:r>
            <a:r>
              <a:rPr lang="hu-HU" sz="1600" dirty="0"/>
              <a:t>; Forráskeret: 13,802 Mrd Ft, várhatóan kb. 20 </a:t>
            </a:r>
            <a:r>
              <a:rPr lang="hu-HU" sz="1600" dirty="0" smtClean="0"/>
              <a:t>pályázat</a:t>
            </a:r>
            <a:endParaRPr lang="hu-HU" sz="1600" dirty="0"/>
          </a:p>
          <a:p>
            <a:pPr marL="285750" lvl="0" indent="-285750">
              <a:buFont typeface="Arial" panose="020B0604020202020204" pitchFamily="34" charset="0"/>
              <a:buChar char="•"/>
            </a:pPr>
            <a:r>
              <a:rPr lang="hu-HU" sz="1600" dirty="0"/>
              <a:t>A programokkal több mint 30 ezer személyt érünk el.</a:t>
            </a:r>
          </a:p>
          <a:p>
            <a:pPr algn="just"/>
            <a:endParaRPr lang="hu-HU" sz="1600" dirty="0"/>
          </a:p>
          <a:p>
            <a:pPr algn="just"/>
            <a:r>
              <a:rPr lang="hu-HU" sz="1600" dirty="0" smtClean="0"/>
              <a:t>A projekt keretében </a:t>
            </a:r>
            <a:r>
              <a:rPr lang="hu-HU" sz="1600" b="1" dirty="0" smtClean="0"/>
              <a:t>BAZ megyében </a:t>
            </a:r>
            <a:r>
              <a:rPr lang="hu-HU" sz="1600" dirty="0" smtClean="0"/>
              <a:t>több helyszínen összesen </a:t>
            </a:r>
            <a:r>
              <a:rPr lang="hu-HU" sz="1600" b="1" dirty="0" smtClean="0"/>
              <a:t>74 szociális munkás képzése </a:t>
            </a:r>
            <a:r>
              <a:rPr lang="hu-HU" sz="1600" dirty="0" smtClean="0"/>
              <a:t>valósult meg eddig, akik a TOP-5.2.1, </a:t>
            </a:r>
            <a:r>
              <a:rPr lang="hu-HU" sz="1600" dirty="0" smtClean="0"/>
              <a:t>TOP-6.9.1 (10 településen) </a:t>
            </a:r>
            <a:r>
              <a:rPr lang="hu-HU" sz="1600" dirty="0" smtClean="0"/>
              <a:t>és EFOP-1.6.2 telepprogramokban dolgoznak.</a:t>
            </a:r>
            <a:endParaRPr lang="hu-HU" sz="1600" dirty="0"/>
          </a:p>
        </p:txBody>
      </p:sp>
      <p:sp>
        <p:nvSpPr>
          <p:cNvPr id="6" name="Téglalap 5"/>
          <p:cNvSpPr/>
          <p:nvPr/>
        </p:nvSpPr>
        <p:spPr>
          <a:xfrm>
            <a:off x="827584" y="260648"/>
            <a:ext cx="7632848" cy="369332"/>
          </a:xfrm>
          <a:prstGeom prst="rect">
            <a:avLst/>
          </a:prstGeom>
        </p:spPr>
        <p:txBody>
          <a:bodyPr wrap="square">
            <a:spAutoFit/>
          </a:bodyPr>
          <a:lstStyle/>
          <a:p>
            <a:pPr algn="ctr"/>
            <a:r>
              <a:rPr lang="hu-HU" b="1" dirty="0">
                <a:solidFill>
                  <a:srgbClr val="FF0000"/>
                </a:solidFill>
              </a:rPr>
              <a:t>EFOP </a:t>
            </a:r>
            <a:r>
              <a:rPr lang="hu-HU" b="1" dirty="0" smtClean="0">
                <a:solidFill>
                  <a:srgbClr val="FF0000"/>
                </a:solidFill>
              </a:rPr>
              <a:t>területi </a:t>
            </a:r>
            <a:r>
              <a:rPr lang="hu-HU" b="1" dirty="0">
                <a:solidFill>
                  <a:srgbClr val="FF0000"/>
                </a:solidFill>
              </a:rPr>
              <a:t>felzárkózási programok Borsod-Abaúj-Zemplén megyében </a:t>
            </a:r>
            <a:endParaRPr lang="hu-HU" dirty="0"/>
          </a:p>
        </p:txBody>
      </p:sp>
    </p:spTree>
    <p:extLst>
      <p:ext uri="{BB962C8B-B14F-4D97-AF65-F5344CB8AC3E}">
        <p14:creationId xmlns:p14="http://schemas.microsoft.com/office/powerpoint/2010/main" val="1181706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22</a:t>
            </a:fld>
            <a:endParaRPr lang="hu-HU">
              <a:solidFill>
                <a:prstClr val="black">
                  <a:tint val="75000"/>
                </a:prstClr>
              </a:solidFill>
            </a:endParaRPr>
          </a:p>
        </p:txBody>
      </p:sp>
      <p:sp>
        <p:nvSpPr>
          <p:cNvPr id="3" name="Téglalap 2"/>
          <p:cNvSpPr/>
          <p:nvPr/>
        </p:nvSpPr>
        <p:spPr>
          <a:xfrm>
            <a:off x="611560" y="335846"/>
            <a:ext cx="7920880" cy="6186309"/>
          </a:xfrm>
          <a:prstGeom prst="rect">
            <a:avLst/>
          </a:prstGeom>
        </p:spPr>
        <p:txBody>
          <a:bodyPr wrap="square">
            <a:spAutoFit/>
          </a:bodyPr>
          <a:lstStyle/>
          <a:p>
            <a:pPr algn="just"/>
            <a:r>
              <a:rPr lang="hu-HU" dirty="0" smtClean="0">
                <a:solidFill>
                  <a:srgbClr val="FF0000"/>
                </a:solidFill>
              </a:rPr>
              <a:t>EFOP-1.6.2 </a:t>
            </a:r>
            <a:r>
              <a:rPr lang="hu-HU" dirty="0" err="1">
                <a:solidFill>
                  <a:srgbClr val="FF0000"/>
                </a:solidFill>
              </a:rPr>
              <a:t>Szegregált</a:t>
            </a:r>
            <a:r>
              <a:rPr lang="hu-HU" dirty="0">
                <a:solidFill>
                  <a:srgbClr val="FF0000"/>
                </a:solidFill>
              </a:rPr>
              <a:t> élethelyzetek felszámolása komplex programokkal (ESZA) – standard, </a:t>
            </a:r>
            <a:r>
              <a:rPr lang="hu-HU" dirty="0" smtClean="0">
                <a:solidFill>
                  <a:srgbClr val="FF0000"/>
                </a:solidFill>
              </a:rPr>
              <a:t>21,31 </a:t>
            </a:r>
            <a:r>
              <a:rPr lang="hu-HU" dirty="0">
                <a:solidFill>
                  <a:srgbClr val="FF0000"/>
                </a:solidFill>
              </a:rPr>
              <a:t>Mrd </a:t>
            </a:r>
            <a:r>
              <a:rPr lang="hu-HU" dirty="0" smtClean="0">
                <a:solidFill>
                  <a:srgbClr val="FF0000"/>
                </a:solidFill>
              </a:rPr>
              <a:t>Ft (VEKOP: 450 millió Ft)</a:t>
            </a:r>
          </a:p>
          <a:p>
            <a:pPr algn="just"/>
            <a:endParaRPr lang="hu-HU" dirty="0">
              <a:solidFill>
                <a:srgbClr val="FF0000"/>
              </a:solidFill>
            </a:endParaRPr>
          </a:p>
          <a:p>
            <a:pPr algn="just"/>
            <a:r>
              <a:rPr lang="hu-HU" dirty="0"/>
              <a:t>Cél a </a:t>
            </a:r>
            <a:r>
              <a:rPr lang="hu-HU" dirty="0" err="1"/>
              <a:t>szegregált</a:t>
            </a:r>
            <a:r>
              <a:rPr lang="hu-HU" dirty="0"/>
              <a:t> lakókörnyezetben, mélyszegénységben élő hátrányos helyzetű emberek felzárkózásának és integrációjának segítése. </a:t>
            </a:r>
            <a:r>
              <a:rPr lang="hu-HU" dirty="0" smtClean="0"/>
              <a:t>Megközelítőleg </a:t>
            </a:r>
            <a:r>
              <a:rPr lang="hu-HU" b="1" dirty="0" smtClean="0"/>
              <a:t>100 </a:t>
            </a:r>
            <a:r>
              <a:rPr lang="hu-HU" b="1" dirty="0"/>
              <a:t>telepen indul komplex program</a:t>
            </a:r>
            <a:r>
              <a:rPr lang="hu-HU" dirty="0"/>
              <a:t>, legalább </a:t>
            </a:r>
            <a:r>
              <a:rPr lang="hu-HU" b="1" dirty="0" smtClean="0"/>
              <a:t>6000 </a:t>
            </a:r>
            <a:r>
              <a:rPr lang="hu-HU" b="1" dirty="0"/>
              <a:t>fő </a:t>
            </a:r>
            <a:r>
              <a:rPr lang="hu-HU" dirty="0"/>
              <a:t>bevonásával</a:t>
            </a:r>
            <a:r>
              <a:rPr lang="hu-HU" dirty="0" smtClean="0"/>
              <a:t>.</a:t>
            </a:r>
          </a:p>
          <a:p>
            <a:pPr algn="just"/>
            <a:endParaRPr lang="hu-HU" dirty="0" smtClean="0">
              <a:solidFill>
                <a:srgbClr val="FF0000"/>
              </a:solidFill>
            </a:endParaRPr>
          </a:p>
          <a:p>
            <a:pPr algn="just"/>
            <a:r>
              <a:rPr lang="hu-HU" dirty="0" smtClean="0">
                <a:solidFill>
                  <a:srgbClr val="FF0000"/>
                </a:solidFill>
              </a:rPr>
              <a:t>EFOP-2.4.1 </a:t>
            </a:r>
            <a:r>
              <a:rPr lang="hu-HU" dirty="0" err="1">
                <a:solidFill>
                  <a:srgbClr val="FF0000"/>
                </a:solidFill>
              </a:rPr>
              <a:t>Szegregált</a:t>
            </a:r>
            <a:r>
              <a:rPr lang="hu-HU" dirty="0">
                <a:solidFill>
                  <a:srgbClr val="FF0000"/>
                </a:solidFill>
              </a:rPr>
              <a:t> élethelyzetek felszámolása komplex programokkal (ERFA) – standard, 22,85 Mrd Ft</a:t>
            </a:r>
          </a:p>
          <a:p>
            <a:pPr algn="just"/>
            <a:r>
              <a:rPr lang="hu-HU" dirty="0"/>
              <a:t>A konstrukció az EFOP 1.6.2 </a:t>
            </a:r>
            <a:r>
              <a:rPr lang="hu-HU" dirty="0" err="1"/>
              <a:t>Szegregált</a:t>
            </a:r>
            <a:r>
              <a:rPr lang="hu-HU" dirty="0"/>
              <a:t> élethelyzetek felszámolása komplex programokkal (ESZA) konstrukció által támogatott beavatkozási eszközrendszert egészíti ki a </a:t>
            </a:r>
            <a:r>
              <a:rPr lang="hu-HU" b="1" dirty="0"/>
              <a:t>lakhatási feltételek javításával</a:t>
            </a:r>
            <a:r>
              <a:rPr lang="hu-HU" dirty="0"/>
              <a:t>, projektenként legalább 5 ingatlan bevonásával. </a:t>
            </a:r>
            <a:r>
              <a:rPr lang="hu-HU" b="1" dirty="0" smtClean="0"/>
              <a:t>100 </a:t>
            </a:r>
            <a:r>
              <a:rPr lang="hu-HU" b="1" dirty="0"/>
              <a:t>program esetén ez minimum </a:t>
            </a:r>
            <a:r>
              <a:rPr lang="hu-HU" b="1" dirty="0" smtClean="0"/>
              <a:t>500 </a:t>
            </a:r>
            <a:r>
              <a:rPr lang="hu-HU" b="1" dirty="0"/>
              <a:t>család lakhatási helyzetének javulását</a:t>
            </a:r>
            <a:r>
              <a:rPr lang="hu-HU" dirty="0"/>
              <a:t> jelenti.</a:t>
            </a:r>
            <a:r>
              <a:rPr lang="hu-HU" dirty="0">
                <a:solidFill>
                  <a:srgbClr val="FF0000"/>
                </a:solidFill>
              </a:rPr>
              <a:t>	</a:t>
            </a:r>
            <a:endParaRPr lang="hu-HU" dirty="0" smtClean="0"/>
          </a:p>
          <a:p>
            <a:pPr algn="just"/>
            <a:endParaRPr lang="hu-HU" dirty="0" smtClean="0"/>
          </a:p>
          <a:p>
            <a:pPr algn="just"/>
            <a:r>
              <a:rPr lang="hu-HU" dirty="0" smtClean="0"/>
              <a:t>A megyében várhatóan </a:t>
            </a:r>
            <a:r>
              <a:rPr lang="hu-HU" b="1" dirty="0" smtClean="0"/>
              <a:t>32 településen </a:t>
            </a:r>
            <a:r>
              <a:rPr lang="hu-HU" dirty="0" smtClean="0"/>
              <a:t>hajtanak végre komplex telepprogramot kb. </a:t>
            </a:r>
            <a:r>
              <a:rPr lang="hu-HU" b="1" dirty="0" smtClean="0"/>
              <a:t>11,7 Mrd Ft forrással </a:t>
            </a:r>
            <a:r>
              <a:rPr lang="hu-HU" dirty="0" smtClean="0"/>
              <a:t>(EFOP-1.6.2 5,395 Mrd Ft, EFOP-2.4.1 6,3 Mrd Ft):</a:t>
            </a:r>
          </a:p>
          <a:p>
            <a:pPr algn="just"/>
            <a:r>
              <a:rPr lang="hu-HU" dirty="0"/>
              <a:t>Alsóvadász, Ároktő, Aszaló, Baktakék, Borsodbóta, Fáj, Farkaslyuk, Felsődobsza, Felsőgagy, Fulókércs, Hejőszalonta, Hernádpetri, Hidasnémeti, Járdánháza, Kázsmárk, Kesznyéten, Korlát, Köröm, Lácacséke, Lak, Martonyi, Olaszliszka, Pere, Rakaca, Rakacaszend, </a:t>
            </a:r>
            <a:r>
              <a:rPr lang="hu-HU" dirty="0" smtClean="0"/>
              <a:t>Semjén, Szendrőlád</a:t>
            </a:r>
            <a:r>
              <a:rPr lang="hu-HU" dirty="0"/>
              <a:t>, Tiszacsermely, Tiszakarád, Vilmány, Vizsoly, </a:t>
            </a:r>
            <a:r>
              <a:rPr lang="hu-HU" dirty="0" smtClean="0"/>
              <a:t>Zemplénagárd</a:t>
            </a:r>
            <a:endParaRPr lang="hu-HU" dirty="0"/>
          </a:p>
        </p:txBody>
      </p:sp>
    </p:spTree>
    <p:extLst>
      <p:ext uri="{BB962C8B-B14F-4D97-AF65-F5344CB8AC3E}">
        <p14:creationId xmlns:p14="http://schemas.microsoft.com/office/powerpoint/2010/main" val="4054490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23</a:t>
            </a:fld>
            <a:endParaRPr lang="hu-HU">
              <a:solidFill>
                <a:prstClr val="black">
                  <a:tint val="75000"/>
                </a:prstClr>
              </a:solidFill>
            </a:endParaRPr>
          </a:p>
        </p:txBody>
      </p:sp>
      <p:pic>
        <p:nvPicPr>
          <p:cNvPr id="13314" name="x_img447118" descr="bbd98ed1-8d1b-48fa-b830-0fbdda2c96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741" y="1169019"/>
            <a:ext cx="8555755" cy="54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zövegdoboz 2"/>
          <p:cNvSpPr txBox="1"/>
          <p:nvPr/>
        </p:nvSpPr>
        <p:spPr>
          <a:xfrm>
            <a:off x="683568" y="476672"/>
            <a:ext cx="7848872" cy="646331"/>
          </a:xfrm>
          <a:prstGeom prst="rect">
            <a:avLst/>
          </a:prstGeom>
          <a:noFill/>
        </p:spPr>
        <p:txBody>
          <a:bodyPr wrap="square" rtlCol="0">
            <a:spAutoFit/>
          </a:bodyPr>
          <a:lstStyle/>
          <a:p>
            <a:pPr algn="ctr"/>
            <a:r>
              <a:rPr lang="hu-HU" dirty="0">
                <a:solidFill>
                  <a:srgbClr val="FF0000"/>
                </a:solidFill>
              </a:rPr>
              <a:t>EFOP-1.6.2 </a:t>
            </a:r>
            <a:r>
              <a:rPr lang="hu-HU" dirty="0" smtClean="0">
                <a:solidFill>
                  <a:srgbClr val="FF0000"/>
                </a:solidFill>
              </a:rPr>
              <a:t>és 2.4.1 </a:t>
            </a:r>
            <a:r>
              <a:rPr lang="hu-HU" dirty="0" err="1" smtClean="0">
                <a:solidFill>
                  <a:srgbClr val="FF0000"/>
                </a:solidFill>
              </a:rPr>
              <a:t>Szegregált</a:t>
            </a:r>
            <a:r>
              <a:rPr lang="hu-HU" dirty="0" smtClean="0">
                <a:solidFill>
                  <a:srgbClr val="FF0000"/>
                </a:solidFill>
              </a:rPr>
              <a:t> </a:t>
            </a:r>
            <a:r>
              <a:rPr lang="hu-HU" dirty="0">
                <a:solidFill>
                  <a:srgbClr val="FF0000"/>
                </a:solidFill>
              </a:rPr>
              <a:t>élethelyzetek felszámolása komplex programokkal (</a:t>
            </a:r>
            <a:r>
              <a:rPr lang="hu-HU" dirty="0" smtClean="0">
                <a:solidFill>
                  <a:srgbClr val="FF0000"/>
                </a:solidFill>
              </a:rPr>
              <a:t>ESZA és ERFA) BAZ megyei </a:t>
            </a:r>
            <a:r>
              <a:rPr lang="hu-HU" dirty="0">
                <a:solidFill>
                  <a:srgbClr val="FF0000"/>
                </a:solidFill>
              </a:rPr>
              <a:t>programmegvalósítási helyszínek</a:t>
            </a:r>
            <a:endParaRPr lang="hu-HU" dirty="0"/>
          </a:p>
        </p:txBody>
      </p:sp>
    </p:spTree>
    <p:extLst>
      <p:ext uri="{BB962C8B-B14F-4D97-AF65-F5344CB8AC3E}">
        <p14:creationId xmlns:p14="http://schemas.microsoft.com/office/powerpoint/2010/main" val="3321000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24</a:t>
            </a:fld>
            <a:endParaRPr lang="hu-HU">
              <a:solidFill>
                <a:prstClr val="black">
                  <a:tint val="75000"/>
                </a:prstClr>
              </a:solidFill>
            </a:endParaRPr>
          </a:p>
        </p:txBody>
      </p:sp>
      <p:sp>
        <p:nvSpPr>
          <p:cNvPr id="3" name="Téglalap 2"/>
          <p:cNvSpPr/>
          <p:nvPr/>
        </p:nvSpPr>
        <p:spPr>
          <a:xfrm>
            <a:off x="2286000" y="1720840"/>
            <a:ext cx="4572000" cy="646331"/>
          </a:xfrm>
          <a:prstGeom prst="rect">
            <a:avLst/>
          </a:prstGeom>
        </p:spPr>
        <p:txBody>
          <a:bodyPr>
            <a:spAutoFit/>
          </a:bodyPr>
          <a:lstStyle/>
          <a:p>
            <a:pPr algn="just"/>
            <a:r>
              <a:rPr lang="hu-HU" dirty="0">
                <a:solidFill>
                  <a:srgbClr val="FF0000"/>
                </a:solidFill>
              </a:rPr>
              <a:t>	</a:t>
            </a:r>
          </a:p>
          <a:p>
            <a:pPr algn="just"/>
            <a:endParaRPr lang="hu-HU" dirty="0">
              <a:solidFill>
                <a:srgbClr val="FF0000"/>
              </a:solidFill>
            </a:endParaRPr>
          </a:p>
        </p:txBody>
      </p:sp>
      <p:sp>
        <p:nvSpPr>
          <p:cNvPr id="4" name="Téglalap 3"/>
          <p:cNvSpPr/>
          <p:nvPr/>
        </p:nvSpPr>
        <p:spPr>
          <a:xfrm>
            <a:off x="705861" y="548680"/>
            <a:ext cx="7776864" cy="5909310"/>
          </a:xfrm>
          <a:prstGeom prst="rect">
            <a:avLst/>
          </a:prstGeom>
        </p:spPr>
        <p:txBody>
          <a:bodyPr wrap="square">
            <a:spAutoFit/>
          </a:bodyPr>
          <a:lstStyle/>
          <a:p>
            <a:pPr algn="just"/>
            <a:r>
              <a:rPr lang="hu-HU" dirty="0">
                <a:solidFill>
                  <a:srgbClr val="FF0000"/>
                </a:solidFill>
              </a:rPr>
              <a:t>EFOP-2.4.2-17  Lakhatási körülmények javítása – standard, </a:t>
            </a:r>
            <a:r>
              <a:rPr lang="hu-HU" dirty="0" smtClean="0">
                <a:solidFill>
                  <a:srgbClr val="FF0000"/>
                </a:solidFill>
              </a:rPr>
              <a:t>230 millió Ft</a:t>
            </a:r>
            <a:endParaRPr lang="hu-HU" dirty="0">
              <a:solidFill>
                <a:srgbClr val="FF0000"/>
              </a:solidFill>
            </a:endParaRPr>
          </a:p>
          <a:p>
            <a:pPr algn="just"/>
            <a:r>
              <a:rPr lang="hu-HU" dirty="0"/>
              <a:t>A felhívás célja a </a:t>
            </a:r>
            <a:r>
              <a:rPr lang="hu-HU" b="1" dirty="0"/>
              <a:t>lakhatási körülmények, a lakhatás biztonságának javítása </a:t>
            </a:r>
            <a:r>
              <a:rPr lang="hu-HU" dirty="0"/>
              <a:t>olyan infrastrukturális beruházásokkal, melyek </a:t>
            </a:r>
            <a:r>
              <a:rPr lang="hu-HU" b="1" dirty="0"/>
              <a:t>nem építési engedély kötelesek</a:t>
            </a:r>
            <a:r>
              <a:rPr lang="hu-HU" dirty="0"/>
              <a:t>. </a:t>
            </a:r>
            <a:r>
              <a:rPr lang="hu-HU" dirty="0" smtClean="0"/>
              <a:t>Országosan </a:t>
            </a:r>
            <a:r>
              <a:rPr lang="hu-HU" b="1" dirty="0" smtClean="0"/>
              <a:t>19</a:t>
            </a:r>
            <a:r>
              <a:rPr lang="hu-HU" dirty="0" smtClean="0"/>
              <a:t> </a:t>
            </a:r>
            <a:r>
              <a:rPr lang="hu-HU" b="1" dirty="0" err="1" smtClean="0"/>
              <a:t>szegregátumban</a:t>
            </a:r>
            <a:r>
              <a:rPr lang="hu-HU" b="1" dirty="0" smtClean="0"/>
              <a:t> történik szociális bérlakás felújítás.</a:t>
            </a:r>
            <a:endParaRPr lang="hu-HU" dirty="0" smtClean="0"/>
          </a:p>
          <a:p>
            <a:pPr algn="just"/>
            <a:endParaRPr lang="hu-HU" dirty="0"/>
          </a:p>
          <a:p>
            <a:pPr algn="just"/>
            <a:r>
              <a:rPr lang="hu-HU" dirty="0"/>
              <a:t>A megyében </a:t>
            </a:r>
            <a:r>
              <a:rPr lang="hu-HU" b="1" dirty="0" smtClean="0"/>
              <a:t>5 </a:t>
            </a:r>
            <a:r>
              <a:rPr lang="hu-HU" b="1" dirty="0"/>
              <a:t>településen </a:t>
            </a:r>
            <a:r>
              <a:rPr lang="hu-HU" dirty="0"/>
              <a:t>hajtanak végre </a:t>
            </a:r>
            <a:r>
              <a:rPr lang="hu-HU" b="1" dirty="0" smtClean="0"/>
              <a:t>9 programot </a:t>
            </a:r>
            <a:r>
              <a:rPr lang="hu-HU" dirty="0"/>
              <a:t>kb. </a:t>
            </a:r>
            <a:r>
              <a:rPr lang="hu-HU" b="1" dirty="0" smtClean="0"/>
              <a:t>114,4 millió </a:t>
            </a:r>
            <a:r>
              <a:rPr lang="hu-HU" b="1" dirty="0"/>
              <a:t>Ft keretösszeggel</a:t>
            </a:r>
            <a:r>
              <a:rPr lang="hu-HU" b="1" dirty="0" smtClean="0"/>
              <a:t>:</a:t>
            </a:r>
            <a:endParaRPr lang="hu-HU" dirty="0"/>
          </a:p>
          <a:p>
            <a:pPr algn="just"/>
            <a:r>
              <a:rPr lang="hu-HU" dirty="0"/>
              <a:t>Abaújszántó, Csokvaomány, Felsőtelekes, Miskolc (5 program), Szendrő</a:t>
            </a:r>
          </a:p>
          <a:p>
            <a:pPr algn="just"/>
            <a:endParaRPr lang="hu-HU" dirty="0"/>
          </a:p>
          <a:p>
            <a:pPr algn="just"/>
            <a:r>
              <a:rPr lang="hu-HU" dirty="0">
                <a:solidFill>
                  <a:srgbClr val="FF0000"/>
                </a:solidFill>
              </a:rPr>
              <a:t>EFOP-2.4.3-18 - A </a:t>
            </a:r>
            <a:r>
              <a:rPr lang="hu-HU" dirty="0" err="1">
                <a:solidFill>
                  <a:srgbClr val="FF0000"/>
                </a:solidFill>
              </a:rPr>
              <a:t>szegregátumokban</a:t>
            </a:r>
            <a:r>
              <a:rPr lang="hu-HU" dirty="0">
                <a:solidFill>
                  <a:srgbClr val="FF0000"/>
                </a:solidFill>
              </a:rPr>
              <a:t> élők lakhatási körülményeinek </a:t>
            </a:r>
            <a:r>
              <a:rPr lang="hu-HU" dirty="0" smtClean="0">
                <a:solidFill>
                  <a:srgbClr val="FF0000"/>
                </a:solidFill>
              </a:rPr>
              <a:t>javítása – </a:t>
            </a:r>
            <a:r>
              <a:rPr lang="hu-HU" dirty="0">
                <a:solidFill>
                  <a:srgbClr val="FF0000"/>
                </a:solidFill>
              </a:rPr>
              <a:t>standard, </a:t>
            </a:r>
            <a:r>
              <a:rPr lang="hu-HU" dirty="0" smtClean="0">
                <a:solidFill>
                  <a:srgbClr val="FF0000"/>
                </a:solidFill>
              </a:rPr>
              <a:t>1 Mrd Ft</a:t>
            </a:r>
            <a:endParaRPr lang="hu-HU" dirty="0">
              <a:solidFill>
                <a:srgbClr val="FF0000"/>
              </a:solidFill>
            </a:endParaRPr>
          </a:p>
          <a:p>
            <a:pPr algn="just"/>
            <a:r>
              <a:rPr lang="hu-HU" dirty="0"/>
              <a:t>A felhívás célja a lakhatási körülmények, a lakhatás biztonságának javítása, a lakhatási mobilizáció támogatása infrastrukturális beruházásokkal. </a:t>
            </a:r>
            <a:r>
              <a:rPr lang="hu-HU" dirty="0" smtClean="0"/>
              <a:t>A </a:t>
            </a:r>
            <a:r>
              <a:rPr lang="hu-HU" dirty="0"/>
              <a:t>szociális bérlakások felújítására irányuló beruházásra olyan helyszínen kerülhet sor, amely integrált környezetben található, és amely segítségével egyúttal biztosítható a </a:t>
            </a:r>
            <a:r>
              <a:rPr lang="hu-HU" dirty="0" err="1"/>
              <a:t>szegregált</a:t>
            </a:r>
            <a:r>
              <a:rPr lang="hu-HU" dirty="0"/>
              <a:t> lakókörnyezetből való kiköltözés a befogadó település integrált lakókörnyezetébe</a:t>
            </a:r>
            <a:r>
              <a:rPr lang="hu-HU" dirty="0" smtClean="0"/>
              <a:t>. </a:t>
            </a:r>
            <a:r>
              <a:rPr lang="hu-HU" b="1" dirty="0" smtClean="0"/>
              <a:t>Az országban 17 </a:t>
            </a:r>
            <a:r>
              <a:rPr lang="hu-HU" b="1" dirty="0" err="1" smtClean="0"/>
              <a:t>szegregátumban</a:t>
            </a:r>
            <a:r>
              <a:rPr lang="hu-HU" b="1" dirty="0" smtClean="0"/>
              <a:t> </a:t>
            </a:r>
            <a:r>
              <a:rPr lang="hu-HU" dirty="0" smtClean="0"/>
              <a:t>hajtanak végre programot.</a:t>
            </a:r>
          </a:p>
          <a:p>
            <a:pPr algn="just"/>
            <a:endParaRPr lang="hu-HU" dirty="0">
              <a:solidFill>
                <a:srgbClr val="FF0000"/>
              </a:solidFill>
            </a:endParaRPr>
          </a:p>
          <a:p>
            <a:pPr algn="just"/>
            <a:r>
              <a:rPr lang="hu-HU" dirty="0"/>
              <a:t>A megyében </a:t>
            </a:r>
            <a:r>
              <a:rPr lang="hu-HU" b="1" dirty="0" smtClean="0"/>
              <a:t>4 </a:t>
            </a:r>
            <a:r>
              <a:rPr lang="hu-HU" b="1" dirty="0"/>
              <a:t>településen </a:t>
            </a:r>
            <a:r>
              <a:rPr lang="hu-HU" dirty="0"/>
              <a:t>hajtanak végre </a:t>
            </a:r>
            <a:r>
              <a:rPr lang="hu-HU" dirty="0" smtClean="0"/>
              <a:t>programot </a:t>
            </a:r>
            <a:r>
              <a:rPr lang="hu-HU" dirty="0"/>
              <a:t>kb. </a:t>
            </a:r>
            <a:r>
              <a:rPr lang="hu-HU" b="1" dirty="0" smtClean="0"/>
              <a:t>105 millió </a:t>
            </a:r>
            <a:r>
              <a:rPr lang="hu-HU" b="1" dirty="0"/>
              <a:t>Ft keretösszeggel</a:t>
            </a:r>
            <a:r>
              <a:rPr lang="hu-HU" b="1" dirty="0" smtClean="0"/>
              <a:t>:</a:t>
            </a:r>
            <a:endParaRPr lang="hu-HU" dirty="0" smtClean="0"/>
          </a:p>
          <a:p>
            <a:pPr algn="just"/>
            <a:r>
              <a:rPr lang="hu-HU" dirty="0" smtClean="0"/>
              <a:t>Abaújszántó, Izsófalva, Szikszó, Tornanádaska</a:t>
            </a:r>
            <a:endParaRPr lang="hu-HU" dirty="0"/>
          </a:p>
        </p:txBody>
      </p:sp>
    </p:spTree>
    <p:extLst>
      <p:ext uri="{BB962C8B-B14F-4D97-AF65-F5344CB8AC3E}">
        <p14:creationId xmlns:p14="http://schemas.microsoft.com/office/powerpoint/2010/main" val="14086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25</a:t>
            </a:fld>
            <a:endParaRPr lang="hu-HU">
              <a:solidFill>
                <a:prstClr val="black">
                  <a:tint val="75000"/>
                </a:prstClr>
              </a:solidFill>
            </a:endParaRPr>
          </a:p>
        </p:txBody>
      </p:sp>
      <p:sp>
        <p:nvSpPr>
          <p:cNvPr id="6" name="Téglalap 5"/>
          <p:cNvSpPr/>
          <p:nvPr/>
        </p:nvSpPr>
        <p:spPr>
          <a:xfrm>
            <a:off x="611560" y="476672"/>
            <a:ext cx="7992888" cy="5909310"/>
          </a:xfrm>
          <a:prstGeom prst="rect">
            <a:avLst/>
          </a:prstGeom>
        </p:spPr>
        <p:txBody>
          <a:bodyPr wrap="square">
            <a:spAutoFit/>
          </a:bodyPr>
          <a:lstStyle/>
          <a:p>
            <a:pPr algn="just"/>
            <a:r>
              <a:rPr lang="hu-HU" dirty="0">
                <a:solidFill>
                  <a:srgbClr val="FF0000"/>
                </a:solidFill>
              </a:rPr>
              <a:t>EFOP-1.5.1 Végtelen lehetőség - Kísérleti program a leginkább elmaradott járások területi felzárkózása érdekében - standard, </a:t>
            </a:r>
            <a:r>
              <a:rPr lang="hu-HU" dirty="0" smtClean="0">
                <a:solidFill>
                  <a:srgbClr val="FF0000"/>
                </a:solidFill>
              </a:rPr>
              <a:t>1,98 </a:t>
            </a:r>
            <a:r>
              <a:rPr lang="hu-HU" dirty="0">
                <a:solidFill>
                  <a:srgbClr val="FF0000"/>
                </a:solidFill>
              </a:rPr>
              <a:t>Mrd </a:t>
            </a:r>
            <a:r>
              <a:rPr lang="hu-HU" dirty="0" smtClean="0">
                <a:solidFill>
                  <a:srgbClr val="FF0000"/>
                </a:solidFill>
              </a:rPr>
              <a:t>Ft</a:t>
            </a:r>
          </a:p>
          <a:p>
            <a:pPr algn="just"/>
            <a:endParaRPr lang="hu-HU" dirty="0">
              <a:solidFill>
                <a:srgbClr val="FF0000"/>
              </a:solidFill>
            </a:endParaRPr>
          </a:p>
          <a:p>
            <a:pPr algn="just"/>
            <a:r>
              <a:rPr lang="hu-HU" dirty="0"/>
              <a:t>Cél az </a:t>
            </a:r>
            <a:r>
              <a:rPr lang="hu-HU" b="1" dirty="0"/>
              <a:t>5 legelmaradottabb járásban modellprogram </a:t>
            </a:r>
            <a:r>
              <a:rPr lang="hu-HU" dirty="0"/>
              <a:t>indítása </a:t>
            </a:r>
            <a:r>
              <a:rPr lang="hu-HU" dirty="0" smtClean="0"/>
              <a:t>a </a:t>
            </a:r>
            <a:r>
              <a:rPr lang="hu-HU" b="1" dirty="0" smtClean="0"/>
              <a:t>Magyar Máltai Szeretetszolgálat </a:t>
            </a:r>
            <a:r>
              <a:rPr lang="hu-HU" dirty="0"/>
              <a:t>által kidolgozott és alkalmazott </a:t>
            </a:r>
            <a:r>
              <a:rPr lang="hu-HU" b="1" dirty="0"/>
              <a:t>Jelenlét programra </a:t>
            </a:r>
            <a:r>
              <a:rPr lang="hu-HU" dirty="0"/>
              <a:t>alapozva.</a:t>
            </a:r>
          </a:p>
          <a:p>
            <a:pPr algn="just"/>
            <a:r>
              <a:rPr lang="hu-HU" dirty="0"/>
              <a:t>A program tapasztalatai segítik a szakpolitikát a legrosszabb helyzetben élők felzárkózására alkalmasabb intézkedések, módszerek kialakításában, alkalmazásában, és a </a:t>
            </a:r>
            <a:r>
              <a:rPr lang="hu-HU" b="1" dirty="0"/>
              <a:t>jó megoldások beépülnek a szociális ellátórendszerbe</a:t>
            </a:r>
            <a:r>
              <a:rPr lang="hu-HU" dirty="0"/>
              <a:t> (szolgáltatásokba, szakemberek képzésébe</a:t>
            </a:r>
            <a:r>
              <a:rPr lang="hu-HU" dirty="0" smtClean="0"/>
              <a:t>).</a:t>
            </a:r>
          </a:p>
          <a:p>
            <a:pPr algn="just"/>
            <a:endParaRPr lang="hu-HU" dirty="0" smtClean="0"/>
          </a:p>
          <a:p>
            <a:pPr algn="just"/>
            <a:r>
              <a:rPr lang="hu-HU" dirty="0" smtClean="0"/>
              <a:t>A megyében </a:t>
            </a:r>
            <a:r>
              <a:rPr lang="hu-HU" b="1" dirty="0" smtClean="0"/>
              <a:t>2 járásban 2 program valósul meg 800 millió Ft </a:t>
            </a:r>
            <a:r>
              <a:rPr lang="hu-HU" dirty="0" smtClean="0"/>
              <a:t>forrással: </a:t>
            </a:r>
          </a:p>
          <a:p>
            <a:pPr algn="just"/>
            <a:endParaRPr lang="hu-HU" dirty="0" smtClean="0"/>
          </a:p>
          <a:p>
            <a:pPr algn="just"/>
            <a:r>
              <a:rPr lang="hu-HU" b="1" dirty="0"/>
              <a:t>Gönci járás </a:t>
            </a:r>
            <a:r>
              <a:rPr lang="hu-HU" b="1" dirty="0" smtClean="0"/>
              <a:t>(30 település) – </a:t>
            </a:r>
            <a:r>
              <a:rPr lang="hu-HU" b="1" dirty="0"/>
              <a:t>Magyar Ökumenikus Szeretetszolgálat</a:t>
            </a:r>
            <a:endParaRPr lang="hu-HU" dirty="0"/>
          </a:p>
          <a:p>
            <a:pPr algn="just"/>
            <a:r>
              <a:rPr lang="hu-HU" dirty="0"/>
              <a:t>Abaújalpár, Abaújkér, Abaújszántó, Abaújvár, Arka, Baskó, Boldogkőújfalu, Boldogkőváralja, Felsődobsza, Fony, Gibárt, Gönc, Göncruszka, Hejce, Hernádbűd, Hernádcéce, Hernádszurdok, Hidasnémeti, Kéked, Korlát, Mogyoróska, Pányok, Pere, Regéc, Sima, Telkibánya, Tornyosnémeti, Vilmány, Vizsoly, Zsujta</a:t>
            </a:r>
          </a:p>
          <a:p>
            <a:pPr algn="just"/>
            <a:endParaRPr lang="hu-HU" dirty="0"/>
          </a:p>
          <a:p>
            <a:pPr algn="just"/>
            <a:r>
              <a:rPr lang="hu-HU" b="1" dirty="0" smtClean="0"/>
              <a:t>Cigándi járás (15 település) – </a:t>
            </a:r>
            <a:r>
              <a:rPr lang="hu-HU" b="1" dirty="0"/>
              <a:t>Magyar Református </a:t>
            </a:r>
            <a:r>
              <a:rPr lang="hu-HU" b="1" dirty="0" smtClean="0"/>
              <a:t>Szeretetszolgálat</a:t>
            </a:r>
          </a:p>
          <a:p>
            <a:pPr algn="just"/>
            <a:r>
              <a:rPr lang="hu-HU" dirty="0"/>
              <a:t>Bodroghalom, Cigánd, Dámóc, Karcsa, Karos, Kisrozvágy, Lácacséke, Nagyrozvágy, Pácin, Révleányvár, Ricse, Semjén, Tiszacsermely, Tiszakarád, </a:t>
            </a:r>
            <a:r>
              <a:rPr lang="hu-HU" dirty="0" smtClean="0"/>
              <a:t>Zemplénagárd</a:t>
            </a:r>
            <a:endParaRPr lang="hu-HU" dirty="0"/>
          </a:p>
        </p:txBody>
      </p:sp>
    </p:spTree>
    <p:extLst>
      <p:ext uri="{BB962C8B-B14F-4D97-AF65-F5344CB8AC3E}">
        <p14:creationId xmlns:p14="http://schemas.microsoft.com/office/powerpoint/2010/main" val="405794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26</a:t>
            </a:fld>
            <a:endParaRPr lang="hu-HU">
              <a:solidFill>
                <a:prstClr val="black">
                  <a:tint val="75000"/>
                </a:prstClr>
              </a:solidFill>
            </a:endParaRPr>
          </a:p>
        </p:txBody>
      </p:sp>
      <p:sp>
        <p:nvSpPr>
          <p:cNvPr id="4" name="Téglalap 3"/>
          <p:cNvSpPr/>
          <p:nvPr/>
        </p:nvSpPr>
        <p:spPr>
          <a:xfrm>
            <a:off x="539552" y="476672"/>
            <a:ext cx="8064896" cy="4524315"/>
          </a:xfrm>
          <a:prstGeom prst="rect">
            <a:avLst/>
          </a:prstGeom>
        </p:spPr>
        <p:txBody>
          <a:bodyPr wrap="square">
            <a:spAutoFit/>
          </a:bodyPr>
          <a:lstStyle/>
          <a:p>
            <a:pPr algn="just"/>
            <a:r>
              <a:rPr lang="hu-HU" dirty="0">
                <a:solidFill>
                  <a:srgbClr val="FF0000"/>
                </a:solidFill>
              </a:rPr>
              <a:t>EFOP-1.6.3 Megyei szintű felzárkózás-politikai együttműködések támogatása a helyi esélyegyenlőségi programokhoz kapcsolódóan – egyszerűsített, 1,2 Mrd </a:t>
            </a:r>
            <a:r>
              <a:rPr lang="hu-HU" dirty="0" smtClean="0">
                <a:solidFill>
                  <a:srgbClr val="FF0000"/>
                </a:solidFill>
              </a:rPr>
              <a:t>Ft</a:t>
            </a:r>
          </a:p>
          <a:p>
            <a:pPr algn="just"/>
            <a:endParaRPr lang="hu-HU" dirty="0">
              <a:solidFill>
                <a:srgbClr val="FF0000"/>
              </a:solidFill>
            </a:endParaRPr>
          </a:p>
          <a:p>
            <a:pPr algn="just"/>
            <a:r>
              <a:rPr lang="hu-HU" dirty="0"/>
              <a:t>Cél egy </a:t>
            </a:r>
            <a:r>
              <a:rPr lang="hu-HU" b="1" dirty="0"/>
              <a:t>megyei szintű koordinációs és konzultációs rendszer kialakítása </a:t>
            </a:r>
            <a:r>
              <a:rPr lang="hu-HU" dirty="0"/>
              <a:t>annak érdekében, hogy a felzárkózás-politikai együttműködések ne csak országosan és helyi, esetlegesen járási-, hanem a közigazgatás következő szintjén, a megyei szinten is kialakuljanak, rendszeressé váljanak, és esélyteremtő módon hassanak vissza az egyes települések lakosságának életére</a:t>
            </a:r>
            <a:r>
              <a:rPr lang="hu-HU" dirty="0" smtClean="0"/>
              <a:t>.</a:t>
            </a:r>
            <a:r>
              <a:rPr lang="hu-HU" dirty="0"/>
              <a:t> </a:t>
            </a:r>
            <a:endParaRPr lang="hu-HU" dirty="0" smtClean="0"/>
          </a:p>
          <a:p>
            <a:pPr algn="just"/>
            <a:r>
              <a:rPr lang="hu-HU" dirty="0" smtClean="0"/>
              <a:t>Részcéljai</a:t>
            </a:r>
            <a:r>
              <a:rPr lang="hu-HU" dirty="0"/>
              <a:t>:</a:t>
            </a:r>
            <a:r>
              <a:rPr lang="hu-HU" dirty="0" smtClean="0"/>
              <a:t> </a:t>
            </a:r>
            <a:r>
              <a:rPr lang="hu-HU" dirty="0"/>
              <a:t>új együttműködések generálása területi szinten jelentkező, az esélyegyenlőséget és felzárkózást érintő speciális problémák megoldására, szolgáltatási hiányok kiküszöbölésére, megyei szinten a hátrányos helyzetű célcsoportokat érintő beavatkozások összehangolása, a megyék kapacitás és szervezetfejlesztése a felzárkózás-politika területi szintű koordinációjának kialakítása érdekében. </a:t>
            </a:r>
            <a:r>
              <a:rPr lang="hu-HU" dirty="0" smtClean="0"/>
              <a:t> </a:t>
            </a:r>
          </a:p>
          <a:p>
            <a:pPr algn="just"/>
            <a:r>
              <a:rPr lang="hu-HU" b="1" dirty="0" smtClean="0"/>
              <a:t>18 megyei önkormányzat </a:t>
            </a:r>
            <a:r>
              <a:rPr lang="hu-HU" dirty="0" smtClean="0"/>
              <a:t>vesz részt a megvalósításban.</a:t>
            </a:r>
            <a:r>
              <a:rPr lang="hu-HU" dirty="0">
                <a:solidFill>
                  <a:srgbClr val="FF0000"/>
                </a:solidFill>
              </a:rPr>
              <a:t> </a:t>
            </a:r>
            <a:r>
              <a:rPr lang="hu-HU" b="1" dirty="0" smtClean="0"/>
              <a:t>BAZ </a:t>
            </a:r>
            <a:r>
              <a:rPr lang="hu-HU" b="1" dirty="0"/>
              <a:t>megye is részt vesz </a:t>
            </a:r>
            <a:r>
              <a:rPr lang="hu-HU" dirty="0"/>
              <a:t>a </a:t>
            </a:r>
            <a:r>
              <a:rPr lang="hu-HU" dirty="0" smtClean="0"/>
              <a:t>programban </a:t>
            </a:r>
            <a:r>
              <a:rPr lang="hu-HU" b="1" dirty="0" smtClean="0"/>
              <a:t>74,2 millió Ft forrással</a:t>
            </a:r>
            <a:r>
              <a:rPr lang="hu-HU" dirty="0" smtClean="0"/>
              <a:t>.</a:t>
            </a:r>
            <a:endParaRPr lang="hu-HU" dirty="0"/>
          </a:p>
        </p:txBody>
      </p:sp>
      <p:graphicFrame>
        <p:nvGraphicFramePr>
          <p:cNvPr id="5" name="Táblázat 4"/>
          <p:cNvGraphicFramePr>
            <a:graphicFrameLocks noGrp="1"/>
          </p:cNvGraphicFramePr>
          <p:nvPr>
            <p:extLst>
              <p:ext uri="{D42A27DB-BD31-4B8C-83A1-F6EECF244321}">
                <p14:modId xmlns:p14="http://schemas.microsoft.com/office/powerpoint/2010/main" val="4135000484"/>
              </p:ext>
            </p:extLst>
          </p:nvPr>
        </p:nvGraphicFramePr>
        <p:xfrm>
          <a:off x="1857375" y="5033286"/>
          <a:ext cx="5429250" cy="548640"/>
        </p:xfrm>
        <a:graphic>
          <a:graphicData uri="http://schemas.openxmlformats.org/drawingml/2006/table">
            <a:tbl>
              <a:tblPr/>
              <a:tblGrid>
                <a:gridCol w="3081466"/>
                <a:gridCol w="1173892"/>
                <a:gridCol w="1173892"/>
              </a:tblGrid>
              <a:tr h="209550">
                <a:tc>
                  <a:txBody>
                    <a:bodyPr/>
                    <a:lstStyle/>
                    <a:p>
                      <a:pPr algn="ctr"/>
                      <a:r>
                        <a:rPr lang="hu-HU" sz="1200" b="0" u="none" strike="noStrike" kern="1200" dirty="0" smtClean="0">
                          <a:solidFill>
                            <a:schemeClr val="tx1"/>
                          </a:solidFill>
                          <a:effectLst/>
                          <a:latin typeface="+mn-lt"/>
                          <a:ea typeface="+mn-ea"/>
                          <a:cs typeface="+mn-cs"/>
                        </a:rPr>
                        <a:t>Település</a:t>
                      </a:r>
                      <a:r>
                        <a:rPr lang="hu-HU" sz="1200" b="0" u="none" strike="noStrike" kern="1200" dirty="0">
                          <a:solidFill>
                            <a:schemeClr val="tx1"/>
                          </a:solidFill>
                          <a:effectLst/>
                          <a:latin typeface="+mn-lt"/>
                          <a:ea typeface="+mn-ea"/>
                          <a:cs typeface="+mn-cs"/>
                        </a:rPr>
                        <a:t>/</a:t>
                      </a:r>
                      <a:br>
                        <a:rPr lang="hu-HU" sz="1200" b="0" u="none" strike="noStrike" kern="1200" dirty="0">
                          <a:solidFill>
                            <a:schemeClr val="tx1"/>
                          </a:solidFill>
                          <a:effectLst/>
                          <a:latin typeface="+mn-lt"/>
                          <a:ea typeface="+mn-ea"/>
                          <a:cs typeface="+mn-cs"/>
                        </a:rPr>
                      </a:br>
                      <a:r>
                        <a:rPr lang="hu-HU" sz="1200" b="0" u="none" strike="noStrike" kern="1200" dirty="0">
                          <a:solidFill>
                            <a:schemeClr val="tx1"/>
                          </a:solidFill>
                          <a:effectLst/>
                          <a:latin typeface="+mn-lt"/>
                          <a:ea typeface="+mn-ea"/>
                          <a:cs typeface="+mn-cs"/>
                        </a:rPr>
                        <a:t>Pályázó neve / Projekt megnevezése:</a:t>
                      </a:r>
                    </a:p>
                  </a:txBody>
                  <a:tcPr marL="19050" marR="19050" marT="0" marB="0" anchor="ctr">
                    <a:lnL>
                      <a:noFill/>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200" b="0" u="none" strike="noStrike" kern="1200" dirty="0">
                          <a:solidFill>
                            <a:schemeClr val="tx1"/>
                          </a:solidFill>
                          <a:effectLst/>
                          <a:latin typeface="+mn-lt"/>
                          <a:ea typeface="+mn-ea"/>
                          <a:cs typeface="+mn-cs"/>
                        </a:rPr>
                        <a:t> Támogatási döntés</a:t>
                      </a:r>
                      <a:br>
                        <a:rPr lang="hu-HU" sz="1200" b="0" u="none" strike="noStrike" kern="1200" dirty="0">
                          <a:solidFill>
                            <a:schemeClr val="tx1"/>
                          </a:solidFill>
                          <a:effectLst/>
                          <a:latin typeface="+mn-lt"/>
                          <a:ea typeface="+mn-ea"/>
                          <a:cs typeface="+mn-cs"/>
                        </a:rPr>
                      </a:br>
                      <a:r>
                        <a:rPr lang="hu-HU" sz="1200" b="0" u="none" strike="noStrike" kern="1200" dirty="0">
                          <a:solidFill>
                            <a:schemeClr val="tx1"/>
                          </a:solidFill>
                          <a:effectLst/>
                          <a:latin typeface="+mn-lt"/>
                          <a:ea typeface="+mn-ea"/>
                          <a:cs typeface="+mn-cs"/>
                        </a:rPr>
                        <a:t>dátuma:</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200" b="0" u="none" strike="noStrike" kern="1200" dirty="0">
                          <a:solidFill>
                            <a:schemeClr val="tx1"/>
                          </a:solidFill>
                          <a:effectLst/>
                          <a:latin typeface="+mn-lt"/>
                          <a:ea typeface="+mn-ea"/>
                          <a:cs typeface="+mn-cs"/>
                        </a:rPr>
                        <a:t> Megítélt támogatás</a:t>
                      </a:r>
                      <a:br>
                        <a:rPr lang="hu-HU" sz="1200" b="0" u="none" strike="noStrike" kern="1200" dirty="0">
                          <a:solidFill>
                            <a:schemeClr val="tx1"/>
                          </a:solidFill>
                          <a:effectLst/>
                          <a:latin typeface="+mn-lt"/>
                          <a:ea typeface="+mn-ea"/>
                          <a:cs typeface="+mn-cs"/>
                        </a:rPr>
                      </a:br>
                      <a:r>
                        <a:rPr lang="hu-HU" sz="1200" b="0" u="none" strike="noStrike" kern="1200" dirty="0">
                          <a:solidFill>
                            <a:schemeClr val="tx1"/>
                          </a:solidFill>
                          <a:effectLst/>
                          <a:latin typeface="+mn-lt"/>
                          <a:ea typeface="+mn-ea"/>
                          <a:cs typeface="+mn-cs"/>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6" name="Táblázat 5"/>
          <p:cNvGraphicFramePr>
            <a:graphicFrameLocks noGrp="1"/>
          </p:cNvGraphicFramePr>
          <p:nvPr>
            <p:extLst>
              <p:ext uri="{D42A27DB-BD31-4B8C-83A1-F6EECF244321}">
                <p14:modId xmlns:p14="http://schemas.microsoft.com/office/powerpoint/2010/main" val="2118438967"/>
              </p:ext>
            </p:extLst>
          </p:nvPr>
        </p:nvGraphicFramePr>
        <p:xfrm>
          <a:off x="1857375" y="5445224"/>
          <a:ext cx="5429250" cy="1219200"/>
        </p:xfrm>
        <a:graphic>
          <a:graphicData uri="http://schemas.openxmlformats.org/drawingml/2006/table">
            <a:tbl>
              <a:tblPr/>
              <a:tblGrid>
                <a:gridCol w="3081466"/>
                <a:gridCol w="1173892"/>
                <a:gridCol w="1173892"/>
              </a:tblGrid>
              <a:tr h="0">
                <a:tc>
                  <a:txBody>
                    <a:bodyPr/>
                    <a:lstStyle/>
                    <a:p>
                      <a:endParaRPr lang="hu-HU" sz="800" dirty="0">
                        <a:effectLst/>
                        <a:latin typeface="Tahoma"/>
                      </a:endParaRPr>
                    </a:p>
                  </a:txBody>
                  <a:tcPr marL="19050" marR="19050"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0">
                <a:tc>
                  <a:txBody>
                    <a:bodyPr/>
                    <a:lstStyle/>
                    <a:p>
                      <a:pPr algn="l" fontAlgn="t"/>
                      <a:r>
                        <a:rPr lang="hu-HU" sz="1200" b="1" dirty="0" smtClean="0">
                          <a:solidFill>
                            <a:schemeClr val="tx1"/>
                          </a:solidFill>
                          <a:effectLst/>
                          <a:latin typeface="+mn-lt"/>
                        </a:rPr>
                        <a:t>Miskolc</a:t>
                      </a:r>
                      <a:r>
                        <a:rPr lang="hu-HU" sz="1200" b="0" dirty="0">
                          <a:solidFill>
                            <a:schemeClr val="tx1"/>
                          </a:solidFill>
                          <a:effectLst/>
                          <a:latin typeface="+mn-lt"/>
                        </a:rPr>
                        <a:t/>
                      </a:r>
                      <a:br>
                        <a:rPr lang="hu-HU" sz="1200" b="0" dirty="0">
                          <a:solidFill>
                            <a:schemeClr val="tx1"/>
                          </a:solidFill>
                          <a:effectLst/>
                          <a:latin typeface="+mn-lt"/>
                        </a:rPr>
                      </a:br>
                      <a:r>
                        <a:rPr lang="hu-HU" sz="1200" b="1" u="none" strike="noStrike" dirty="0">
                          <a:solidFill>
                            <a:schemeClr val="tx1"/>
                          </a:solidFill>
                          <a:effectLst/>
                          <a:latin typeface="+mn-lt"/>
                        </a:rPr>
                        <a:t>BORSOD-ABAÚJ-ZEMPLÉN MEGYEI ÖNKORMÁNYZAT</a:t>
                      </a:r>
                      <a:r>
                        <a:rPr lang="hu-HU" sz="1200" b="0" u="none" strike="noStrike" dirty="0">
                          <a:solidFill>
                            <a:schemeClr val="tx1"/>
                          </a:solidFill>
                          <a:effectLst/>
                          <a:latin typeface="+mn-lt"/>
                        </a:rPr>
                        <a:t/>
                      </a:r>
                      <a:br>
                        <a:rPr lang="hu-HU" sz="1200" b="0" u="none" strike="noStrike" dirty="0">
                          <a:solidFill>
                            <a:schemeClr val="tx1"/>
                          </a:solidFill>
                          <a:effectLst/>
                          <a:latin typeface="+mn-lt"/>
                        </a:rPr>
                      </a:br>
                      <a:r>
                        <a:rPr lang="hu-HU" sz="1200" b="0" u="none" strike="noStrike" dirty="0">
                          <a:solidFill>
                            <a:schemeClr val="tx1"/>
                          </a:solidFill>
                          <a:effectLst/>
                          <a:latin typeface="+mn-lt"/>
                        </a:rPr>
                        <a:t>Borsod-Abaúj-Zemplén megyei felzárkózás-politikai együttműködések támogatása a helyi esélyegyenlőségi programokhoz kapcsolódóan</a:t>
                      </a:r>
                      <a:endParaRPr lang="hu-HU" sz="1200" b="0" dirty="0">
                        <a:solidFill>
                          <a:schemeClr val="tx1"/>
                        </a:solidFill>
                        <a:effectLst/>
                        <a:latin typeface="+mn-lt"/>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40F266"/>
                      </a:solidFill>
                      <a:prstDash val="solid"/>
                      <a:round/>
                      <a:headEnd type="none" w="med" len="med"/>
                      <a:tailEnd type="none" w="med" len="med"/>
                    </a:lnB>
                  </a:tcPr>
                </a:tc>
                <a:tc>
                  <a:txBody>
                    <a:bodyPr/>
                    <a:lstStyle/>
                    <a:p>
                      <a:pPr algn="r" fontAlgn="t"/>
                      <a:r>
                        <a:rPr lang="hu-HU" sz="1200" b="0">
                          <a:solidFill>
                            <a:schemeClr val="tx1"/>
                          </a:solidFill>
                          <a:effectLst/>
                          <a:latin typeface="+mn-lt"/>
                        </a:rPr>
                        <a:t>2017.10.10</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7031CE"/>
                      </a:solidFill>
                      <a:prstDash val="solid"/>
                      <a:round/>
                      <a:headEnd type="none" w="med" len="med"/>
                      <a:tailEnd type="none" w="med" len="med"/>
                    </a:lnB>
                  </a:tcPr>
                </a:tc>
                <a:tc>
                  <a:txBody>
                    <a:bodyPr/>
                    <a:lstStyle/>
                    <a:p>
                      <a:pPr algn="r" fontAlgn="t"/>
                      <a:r>
                        <a:rPr lang="hu-HU" sz="1200" b="0" dirty="0">
                          <a:solidFill>
                            <a:schemeClr val="tx1"/>
                          </a:solidFill>
                          <a:effectLst/>
                          <a:latin typeface="+mn-lt"/>
                        </a:rPr>
                        <a:t>74 200 000</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D0E369"/>
                      </a:solidFill>
                      <a:prstDash val="solid"/>
                      <a:round/>
                      <a:headEnd type="none" w="med" len="med"/>
                      <a:tailEnd type="none" w="med" len="med"/>
                    </a:lnR>
                    <a:lnT>
                      <a:noFill/>
                    </a:lnT>
                    <a:lnB w="9525" cap="flat" cmpd="sng" algn="ctr">
                      <a:solidFill>
                        <a:srgbClr val="60E769"/>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05302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27</a:t>
            </a:fld>
            <a:endParaRPr lang="hu-HU">
              <a:solidFill>
                <a:prstClr val="black">
                  <a:tint val="75000"/>
                </a:prstClr>
              </a:solidFill>
            </a:endParaRPr>
          </a:p>
        </p:txBody>
      </p:sp>
      <p:sp>
        <p:nvSpPr>
          <p:cNvPr id="3" name="Téglalap 2"/>
          <p:cNvSpPr/>
          <p:nvPr/>
        </p:nvSpPr>
        <p:spPr>
          <a:xfrm>
            <a:off x="647570" y="1124744"/>
            <a:ext cx="7848872" cy="4832092"/>
          </a:xfrm>
          <a:prstGeom prst="rect">
            <a:avLst/>
          </a:prstGeom>
        </p:spPr>
        <p:txBody>
          <a:bodyPr wrap="square">
            <a:spAutoFit/>
          </a:bodyPr>
          <a:lstStyle/>
          <a:p>
            <a:pPr algn="just"/>
            <a:r>
              <a:rPr lang="hu-HU" dirty="0">
                <a:solidFill>
                  <a:srgbClr val="FF0000"/>
                </a:solidFill>
              </a:rPr>
              <a:t>EFOP-1.3.4 Közös értékeink – sokszínű társadalom – standard, </a:t>
            </a:r>
            <a:r>
              <a:rPr lang="hu-HU" dirty="0" smtClean="0">
                <a:solidFill>
                  <a:srgbClr val="FF0000"/>
                </a:solidFill>
              </a:rPr>
              <a:t>1,97 </a:t>
            </a:r>
            <a:r>
              <a:rPr lang="hu-HU" dirty="0">
                <a:solidFill>
                  <a:srgbClr val="FF0000"/>
                </a:solidFill>
              </a:rPr>
              <a:t>Mrd </a:t>
            </a:r>
            <a:r>
              <a:rPr lang="hu-HU" dirty="0" smtClean="0">
                <a:solidFill>
                  <a:srgbClr val="FF0000"/>
                </a:solidFill>
              </a:rPr>
              <a:t>Ft</a:t>
            </a:r>
          </a:p>
          <a:p>
            <a:pPr algn="just"/>
            <a:endParaRPr lang="hu-HU" dirty="0">
              <a:solidFill>
                <a:srgbClr val="FF0000"/>
              </a:solidFill>
            </a:endParaRPr>
          </a:p>
          <a:p>
            <a:pPr lvl="0" algn="just"/>
            <a:r>
              <a:rPr lang="hu-HU" sz="1600" dirty="0"/>
              <a:t>Cél a </a:t>
            </a:r>
            <a:r>
              <a:rPr lang="hu-HU" sz="1600" b="1" dirty="0"/>
              <a:t>roma kulturális, oktatási események </a:t>
            </a:r>
            <a:r>
              <a:rPr lang="hu-HU" sz="1600" dirty="0"/>
              <a:t>megvalósításán keresztül a </a:t>
            </a:r>
            <a:r>
              <a:rPr lang="hu-HU" sz="1600" b="1" dirty="0"/>
              <a:t>roma hagyományok </a:t>
            </a:r>
            <a:r>
              <a:rPr lang="hu-HU" sz="1600" dirty="0"/>
              <a:t>megőrzése, a </a:t>
            </a:r>
            <a:r>
              <a:rPr lang="hu-HU" sz="1600" b="1" dirty="0"/>
              <a:t>roma nemzetiség kulturális </a:t>
            </a:r>
            <a:r>
              <a:rPr lang="hu-HU" sz="1600" dirty="0"/>
              <a:t>örökségeinek, ünnepeinek, történelmének és múltjának megismerése, a különböző kultúrából származó emberek </a:t>
            </a:r>
            <a:r>
              <a:rPr lang="hu-HU" sz="1600" b="1" dirty="0"/>
              <a:t>kölcsönös elfogadásának </a:t>
            </a:r>
            <a:r>
              <a:rPr lang="hu-HU" sz="1600" dirty="0"/>
              <a:t>elősegítése</a:t>
            </a:r>
            <a:r>
              <a:rPr lang="hu-HU" sz="1600" dirty="0" smtClean="0"/>
              <a:t>. </a:t>
            </a:r>
          </a:p>
          <a:p>
            <a:pPr lvl="0" algn="just"/>
            <a:endParaRPr lang="hu-HU" sz="1600" dirty="0"/>
          </a:p>
          <a:p>
            <a:pPr lvl="0" algn="just"/>
            <a:r>
              <a:rPr lang="hu-HU" sz="1600" b="1" dirty="0" smtClean="0"/>
              <a:t>Részcélok:</a:t>
            </a:r>
            <a:endParaRPr lang="hu-HU" b="1" dirty="0"/>
          </a:p>
          <a:p>
            <a:pPr lvl="1" algn="just"/>
            <a:r>
              <a:rPr lang="hu-HU" sz="1600" dirty="0"/>
              <a:t>A cigány nyelvek (</a:t>
            </a:r>
            <a:r>
              <a:rPr lang="hu-HU" sz="1600" dirty="0" err="1"/>
              <a:t>romani</a:t>
            </a:r>
            <a:r>
              <a:rPr lang="hu-HU" sz="1600" dirty="0"/>
              <a:t> és beás) ápolása és fejlesztése.</a:t>
            </a:r>
            <a:endParaRPr lang="hu-HU" dirty="0"/>
          </a:p>
          <a:p>
            <a:pPr lvl="1" algn="just"/>
            <a:r>
              <a:rPr lang="hu-HU" sz="1600" dirty="0"/>
              <a:t>A roma hagyományok megőrzése, korszerű újraértelmezése, átadása fiatalabb korosztályoknak. </a:t>
            </a:r>
            <a:endParaRPr lang="hu-HU" dirty="0"/>
          </a:p>
          <a:p>
            <a:pPr lvl="1" algn="just"/>
            <a:r>
              <a:rPr lang="hu-HU" sz="1600" dirty="0"/>
              <a:t>A roma nemzetiség kulturális örökségeinek, ünnepeinek, történelmének és múltjának megismerése (zene, képzőművészet, tánc, filmművészet, iparművészet, és mások).</a:t>
            </a:r>
            <a:endParaRPr lang="hu-HU" dirty="0"/>
          </a:p>
          <a:p>
            <a:pPr lvl="1" algn="just"/>
            <a:r>
              <a:rPr lang="hu-HU" sz="1600" dirty="0"/>
              <a:t>A különböző kultúrából származó emberek kölcsönös elfogadásának elősegítése</a:t>
            </a:r>
            <a:r>
              <a:rPr lang="hu-HU" sz="1600" dirty="0" smtClean="0"/>
              <a:t>.</a:t>
            </a:r>
            <a:endParaRPr lang="hu-HU" dirty="0"/>
          </a:p>
          <a:p>
            <a:pPr lvl="1" algn="just"/>
            <a:endParaRPr lang="hu-HU" sz="1600" dirty="0"/>
          </a:p>
          <a:p>
            <a:pPr algn="just"/>
            <a:r>
              <a:rPr lang="hu-HU" sz="1600" b="1" dirty="0" smtClean="0"/>
              <a:t>Országosan 36 településen 38 programot</a:t>
            </a:r>
            <a:r>
              <a:rPr lang="hu-HU" sz="1600" dirty="0" smtClean="0"/>
              <a:t> valósítanak meg a konstrukció keretében.</a:t>
            </a:r>
          </a:p>
          <a:p>
            <a:pPr algn="just"/>
            <a:endParaRPr lang="hu-HU" sz="1600" dirty="0"/>
          </a:p>
          <a:p>
            <a:pPr algn="just"/>
            <a:r>
              <a:rPr lang="hu-HU" sz="1600" b="1" dirty="0" smtClean="0"/>
              <a:t>BAZ </a:t>
            </a:r>
            <a:r>
              <a:rPr lang="hu-HU" sz="1600" b="1" dirty="0"/>
              <a:t>megyében </a:t>
            </a:r>
            <a:r>
              <a:rPr lang="hu-HU" sz="1600" b="1" dirty="0" smtClean="0"/>
              <a:t>5 </a:t>
            </a:r>
            <a:r>
              <a:rPr lang="hu-HU" sz="1600" b="1" dirty="0"/>
              <a:t>településen </a:t>
            </a:r>
            <a:r>
              <a:rPr lang="hu-HU" sz="1600" dirty="0"/>
              <a:t>hajtanak végre programot kb. </a:t>
            </a:r>
            <a:r>
              <a:rPr lang="hu-HU" sz="1600" b="1" dirty="0" smtClean="0"/>
              <a:t>247,26 </a:t>
            </a:r>
            <a:r>
              <a:rPr lang="hu-HU" sz="1600" b="1" dirty="0"/>
              <a:t>millió Ft </a:t>
            </a:r>
            <a:r>
              <a:rPr lang="hu-HU" sz="1600" b="1" dirty="0" smtClean="0"/>
              <a:t>forrással:</a:t>
            </a:r>
          </a:p>
          <a:p>
            <a:pPr algn="just"/>
            <a:r>
              <a:rPr lang="hu-HU" sz="1600" dirty="0"/>
              <a:t>Edelény, Miskolc, Szendrőlád, Taktaszada, </a:t>
            </a:r>
            <a:r>
              <a:rPr lang="hu-HU" sz="1600" dirty="0" smtClean="0"/>
              <a:t>Vizsoly</a:t>
            </a:r>
            <a:endParaRPr lang="hu-HU" sz="1600" dirty="0"/>
          </a:p>
        </p:txBody>
      </p:sp>
      <p:sp>
        <p:nvSpPr>
          <p:cNvPr id="4" name="Szövegdoboz 3"/>
          <p:cNvSpPr txBox="1"/>
          <p:nvPr/>
        </p:nvSpPr>
        <p:spPr>
          <a:xfrm>
            <a:off x="647570" y="476672"/>
            <a:ext cx="7848872" cy="369332"/>
          </a:xfrm>
          <a:prstGeom prst="rect">
            <a:avLst/>
          </a:prstGeom>
          <a:noFill/>
        </p:spPr>
        <p:txBody>
          <a:bodyPr wrap="square" rtlCol="0">
            <a:spAutoFit/>
          </a:bodyPr>
          <a:lstStyle/>
          <a:p>
            <a:pPr algn="ctr"/>
            <a:r>
              <a:rPr lang="hu-HU" b="1" dirty="0" smtClean="0">
                <a:solidFill>
                  <a:srgbClr val="FF0000"/>
                </a:solidFill>
              </a:rPr>
              <a:t>Kölcsönös  szemléletformálás</a:t>
            </a:r>
            <a:endParaRPr lang="hu-HU" dirty="0"/>
          </a:p>
        </p:txBody>
      </p:sp>
    </p:spTree>
    <p:extLst>
      <p:ext uri="{BB962C8B-B14F-4D97-AF65-F5344CB8AC3E}">
        <p14:creationId xmlns:p14="http://schemas.microsoft.com/office/powerpoint/2010/main" val="982458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2636912"/>
            <a:ext cx="8229600" cy="676668"/>
          </a:xfrm>
          <a:solidFill>
            <a:schemeClr val="bg1"/>
          </a:solidFill>
        </p:spPr>
        <p:txBody>
          <a:bodyPr/>
          <a:lstStyle/>
          <a:p>
            <a:pPr marL="0" indent="0" algn="ctr">
              <a:buNone/>
            </a:pPr>
            <a:r>
              <a:rPr lang="hu-HU" b="1" dirty="0" smtClean="0">
                <a:solidFill>
                  <a:srgbClr val="FF0000"/>
                </a:solidFill>
              </a:rPr>
              <a:t>KÖSZÖNÖM MEGTISZTELŐ FIGYELMÜKET!</a:t>
            </a:r>
            <a:endParaRPr lang="hu-HU" b="1" dirty="0">
              <a:solidFill>
                <a:srgbClr val="FF0000"/>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4346" y="332656"/>
            <a:ext cx="31115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églalap 1"/>
          <p:cNvSpPr/>
          <p:nvPr/>
        </p:nvSpPr>
        <p:spPr>
          <a:xfrm>
            <a:off x="1187624" y="1018145"/>
            <a:ext cx="6552728" cy="369332"/>
          </a:xfrm>
          <a:prstGeom prst="rect">
            <a:avLst/>
          </a:prstGeom>
        </p:spPr>
        <p:txBody>
          <a:bodyPr wrap="square">
            <a:spAutoFit/>
          </a:bodyPr>
          <a:lstStyle/>
          <a:p>
            <a:pPr lvl="0" algn="ctr"/>
            <a:r>
              <a:rPr lang="hu-HU" dirty="0">
                <a:solidFill>
                  <a:prstClr val="black"/>
                </a:solidFill>
                <a:latin typeface="Palatino Linotype"/>
              </a:rPr>
              <a:t>EMBERI ERŐFORRÁSOK MINISZTÉRIUMA</a:t>
            </a:r>
            <a:endParaRPr lang="hu-HU" dirty="0">
              <a:solidFill>
                <a:prstClr val="black"/>
              </a:solidFill>
              <a:latin typeface="Palatino Linotype"/>
            </a:endParaRPr>
          </a:p>
        </p:txBody>
      </p:sp>
      <p:sp>
        <p:nvSpPr>
          <p:cNvPr id="5" name="Téglalap 4"/>
          <p:cNvSpPr/>
          <p:nvPr/>
        </p:nvSpPr>
        <p:spPr>
          <a:xfrm>
            <a:off x="2632387" y="1378248"/>
            <a:ext cx="3876574" cy="369332"/>
          </a:xfrm>
          <a:prstGeom prst="rect">
            <a:avLst/>
          </a:prstGeom>
        </p:spPr>
        <p:txBody>
          <a:bodyPr wrap="none">
            <a:spAutoFit/>
          </a:bodyPr>
          <a:lstStyle/>
          <a:p>
            <a:pPr lvl="0"/>
            <a:r>
              <a:rPr lang="hu-HU" dirty="0">
                <a:solidFill>
                  <a:prstClr val="black"/>
                </a:solidFill>
                <a:latin typeface="Palatino Linotype"/>
              </a:rPr>
              <a:t>Felzárkózási Fejlesztések Főosztálya</a:t>
            </a:r>
            <a:endParaRPr lang="hu-HU" dirty="0">
              <a:solidFill>
                <a:prstClr val="black"/>
              </a:solidFill>
              <a:latin typeface="Palatino Linotype"/>
            </a:endParaRPr>
          </a:p>
        </p:txBody>
      </p:sp>
      <p:sp>
        <p:nvSpPr>
          <p:cNvPr id="6" name="Téglalap 5"/>
          <p:cNvSpPr/>
          <p:nvPr/>
        </p:nvSpPr>
        <p:spPr>
          <a:xfrm>
            <a:off x="6228184" y="4725144"/>
            <a:ext cx="2664296" cy="615553"/>
          </a:xfrm>
          <a:prstGeom prst="rect">
            <a:avLst/>
          </a:prstGeom>
        </p:spPr>
        <p:txBody>
          <a:bodyPr wrap="square">
            <a:spAutoFit/>
          </a:bodyPr>
          <a:lstStyle/>
          <a:p>
            <a:r>
              <a:rPr lang="hu-HU" b="1" dirty="0">
                <a:solidFill>
                  <a:prstClr val="black"/>
                </a:solidFill>
                <a:latin typeface="Palatino Linotype"/>
              </a:rPr>
              <a:t>Sztojka </a:t>
            </a:r>
            <a:r>
              <a:rPr lang="hu-HU" b="1" dirty="0" smtClean="0">
                <a:solidFill>
                  <a:prstClr val="black"/>
                </a:solidFill>
                <a:latin typeface="Palatino Linotype"/>
              </a:rPr>
              <a:t>Attila</a:t>
            </a:r>
          </a:p>
          <a:p>
            <a:r>
              <a:rPr lang="hu-HU" sz="1600" dirty="0" err="1">
                <a:solidFill>
                  <a:prstClr val="black"/>
                </a:solidFill>
                <a:latin typeface="Palatino Linotype"/>
              </a:rPr>
              <a:t>a</a:t>
            </a:r>
            <a:r>
              <a:rPr lang="hu-HU" sz="1600" dirty="0" err="1" smtClean="0">
                <a:solidFill>
                  <a:prstClr val="black"/>
                </a:solidFill>
                <a:latin typeface="Palatino Linotype"/>
              </a:rPr>
              <a:t>ttila.sztojka</a:t>
            </a:r>
            <a:r>
              <a:rPr lang="hu-HU" sz="1600" dirty="0" smtClean="0">
                <a:solidFill>
                  <a:prstClr val="black"/>
                </a:solidFill>
                <a:latin typeface="Palatino Linotype"/>
              </a:rPr>
              <a:t>@</a:t>
            </a:r>
            <a:r>
              <a:rPr lang="hu-HU" sz="1600" dirty="0" err="1" smtClean="0">
                <a:solidFill>
                  <a:prstClr val="black"/>
                </a:solidFill>
                <a:latin typeface="Palatino Linotype"/>
              </a:rPr>
              <a:t>emmi.gov.hu</a:t>
            </a:r>
            <a:endParaRPr lang="hu-HU" sz="1600" dirty="0">
              <a:solidFill>
                <a:prstClr val="black"/>
              </a:solidFill>
              <a:latin typeface="Palatino Linotype"/>
            </a:endParaRPr>
          </a:p>
        </p:txBody>
      </p:sp>
    </p:spTree>
    <p:extLst>
      <p:ext uri="{BB962C8B-B14F-4D97-AF65-F5344CB8AC3E}">
        <p14:creationId xmlns:p14="http://schemas.microsoft.com/office/powerpoint/2010/main" val="2628331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3</a:t>
            </a:fld>
            <a:endParaRPr lang="hu-HU">
              <a:solidFill>
                <a:prstClr val="black">
                  <a:tint val="75000"/>
                </a:prstClr>
              </a:solidFill>
            </a:endParaRPr>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980728"/>
            <a:ext cx="8433253"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zövegdoboz 4"/>
          <p:cNvSpPr txBox="1"/>
          <p:nvPr/>
        </p:nvSpPr>
        <p:spPr>
          <a:xfrm>
            <a:off x="1403648" y="404664"/>
            <a:ext cx="6768752" cy="400110"/>
          </a:xfrm>
          <a:prstGeom prst="rect">
            <a:avLst/>
          </a:prstGeom>
          <a:noFill/>
        </p:spPr>
        <p:txBody>
          <a:bodyPr wrap="square" rtlCol="0">
            <a:spAutoFit/>
          </a:bodyPr>
          <a:lstStyle/>
          <a:p>
            <a:r>
              <a:rPr lang="hu-HU" sz="2000" dirty="0" smtClean="0">
                <a:solidFill>
                  <a:srgbClr val="FF0000"/>
                </a:solidFill>
              </a:rPr>
              <a:t>EFOP-1.1.2 BAZ megyei programmegvalósítási helyszínek</a:t>
            </a:r>
            <a:endParaRPr lang="hu-HU" sz="2000" dirty="0">
              <a:solidFill>
                <a:srgbClr val="FF0000"/>
              </a:solidFill>
            </a:endParaRPr>
          </a:p>
        </p:txBody>
      </p:sp>
    </p:spTree>
    <p:extLst>
      <p:ext uri="{BB962C8B-B14F-4D97-AF65-F5344CB8AC3E}">
        <p14:creationId xmlns:p14="http://schemas.microsoft.com/office/powerpoint/2010/main" val="239344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églalap 12"/>
          <p:cNvSpPr/>
          <p:nvPr/>
        </p:nvSpPr>
        <p:spPr>
          <a:xfrm>
            <a:off x="580616" y="476672"/>
            <a:ext cx="8064896" cy="3323987"/>
          </a:xfrm>
          <a:prstGeom prst="rect">
            <a:avLst/>
          </a:prstGeom>
        </p:spPr>
        <p:txBody>
          <a:bodyPr wrap="square">
            <a:spAutoFit/>
          </a:bodyPr>
          <a:lstStyle/>
          <a:p>
            <a:pPr algn="just"/>
            <a:endParaRPr lang="hu-HU" sz="1600" dirty="0" smtClean="0">
              <a:solidFill>
                <a:srgbClr val="FF0000"/>
              </a:solidFill>
            </a:endParaRPr>
          </a:p>
          <a:p>
            <a:pPr algn="just"/>
            <a:r>
              <a:rPr lang="hu-HU" dirty="0" smtClean="0">
                <a:solidFill>
                  <a:srgbClr val="FF0000"/>
                </a:solidFill>
              </a:rPr>
              <a:t>EFOP-1.1.3 </a:t>
            </a:r>
            <a:r>
              <a:rPr lang="hu-HU" dirty="0">
                <a:solidFill>
                  <a:srgbClr val="FF0000"/>
                </a:solidFill>
              </a:rPr>
              <a:t>Nő az esély  - </a:t>
            </a:r>
            <a:r>
              <a:rPr lang="hu-HU" dirty="0" smtClean="0">
                <a:solidFill>
                  <a:srgbClr val="FF0000"/>
                </a:solidFill>
              </a:rPr>
              <a:t>foglalkoztatás – egyszerűsített, 1,62 Mrd Ft</a:t>
            </a:r>
          </a:p>
          <a:p>
            <a:pPr algn="just"/>
            <a:endParaRPr lang="hu-HU" sz="1600" b="1" dirty="0" smtClean="0"/>
          </a:p>
          <a:p>
            <a:pPr algn="just"/>
            <a:r>
              <a:rPr lang="hu-HU" sz="1600" dirty="0"/>
              <a:t>A felhívás alapvető célja a társadalmi előítélettel és munkaerő-piaci diszkriminációval küzdő munkanélküli romák (kiemelten roma nők) társadalmi befogadásának és foglakoztatásának javítása, a közszolgáltatásban foglalkoztatottak számának növelésén keresztül</a:t>
            </a:r>
            <a:r>
              <a:rPr lang="hu-HU" sz="1600" dirty="0" smtClean="0"/>
              <a:t>.</a:t>
            </a:r>
          </a:p>
          <a:p>
            <a:pPr algn="just"/>
            <a:endParaRPr lang="hu-HU" sz="1600" dirty="0"/>
          </a:p>
          <a:p>
            <a:pPr algn="just"/>
            <a:r>
              <a:rPr lang="hu-HU" sz="1600" b="1" dirty="0" smtClean="0"/>
              <a:t>200 roma </a:t>
            </a:r>
            <a:r>
              <a:rPr lang="hu-HU" sz="1600" dirty="0" smtClean="0"/>
              <a:t>személy </a:t>
            </a:r>
            <a:r>
              <a:rPr lang="hu-HU" sz="1600" b="1" dirty="0"/>
              <a:t>foglalkoztatása</a:t>
            </a:r>
            <a:r>
              <a:rPr lang="hu-HU" sz="1600" dirty="0"/>
              <a:t> </a:t>
            </a:r>
            <a:r>
              <a:rPr lang="hu-HU" sz="1600" dirty="0" smtClean="0"/>
              <a:t>a </a:t>
            </a:r>
            <a:r>
              <a:rPr lang="hu-HU" sz="1600" dirty="0"/>
              <a:t>szociális, gyermekjóléti és gyermekvédelmi, köznevelési szolgáltatást </a:t>
            </a:r>
            <a:r>
              <a:rPr lang="hu-HU" sz="1600" dirty="0" smtClean="0"/>
              <a:t>nyújtó intézményekben.</a:t>
            </a:r>
          </a:p>
          <a:p>
            <a:pPr algn="just"/>
            <a:r>
              <a:rPr lang="hu-HU" sz="1600" dirty="0">
                <a:solidFill>
                  <a:schemeClr val="tx2"/>
                </a:solidFill>
              </a:rPr>
              <a:t>	</a:t>
            </a:r>
            <a:endParaRPr lang="hu-HU" sz="1600" dirty="0" smtClean="0">
              <a:solidFill>
                <a:schemeClr val="tx2"/>
              </a:solidFill>
            </a:endParaRPr>
          </a:p>
          <a:p>
            <a:pPr algn="just"/>
            <a:r>
              <a:rPr lang="hu-HU" sz="1600" dirty="0"/>
              <a:t>Borsod-Abaúj-Zemplén megyében </a:t>
            </a:r>
            <a:r>
              <a:rPr lang="hu-HU" sz="1600" b="1" dirty="0" smtClean="0"/>
              <a:t>2 </a:t>
            </a:r>
            <a:r>
              <a:rPr lang="hu-HU" sz="1600" b="1" dirty="0"/>
              <a:t>településen indult </a:t>
            </a:r>
            <a:r>
              <a:rPr lang="hu-HU" sz="1600" b="1" dirty="0" smtClean="0"/>
              <a:t>3 program megvalósítása 156,32 millió Ft forrással:</a:t>
            </a:r>
            <a:endParaRPr lang="hu-HU" sz="1600" dirty="0"/>
          </a:p>
          <a:p>
            <a:pPr algn="just"/>
            <a:endParaRPr lang="hu-HU" sz="1600" dirty="0" smtClean="0">
              <a:solidFill>
                <a:schemeClr val="tx2"/>
              </a:solidFill>
            </a:endParaRPr>
          </a:p>
        </p:txBody>
      </p:sp>
      <p:graphicFrame>
        <p:nvGraphicFramePr>
          <p:cNvPr id="3" name="Táblázat 2"/>
          <p:cNvGraphicFramePr>
            <a:graphicFrameLocks noGrp="1"/>
          </p:cNvGraphicFramePr>
          <p:nvPr>
            <p:extLst>
              <p:ext uri="{D42A27DB-BD31-4B8C-83A1-F6EECF244321}">
                <p14:modId xmlns:p14="http://schemas.microsoft.com/office/powerpoint/2010/main" val="1891822040"/>
              </p:ext>
            </p:extLst>
          </p:nvPr>
        </p:nvGraphicFramePr>
        <p:xfrm>
          <a:off x="1192683" y="3717032"/>
          <a:ext cx="6840761" cy="640080"/>
        </p:xfrm>
        <a:graphic>
          <a:graphicData uri="http://schemas.openxmlformats.org/drawingml/2006/table">
            <a:tbl>
              <a:tblPr/>
              <a:tblGrid>
                <a:gridCol w="4171405"/>
                <a:gridCol w="1376661"/>
                <a:gridCol w="1292695"/>
              </a:tblGrid>
              <a:tr h="360040">
                <a:tc>
                  <a:txBody>
                    <a:bodyPr/>
                    <a:lstStyle/>
                    <a:p>
                      <a:pPr algn="ctr"/>
                      <a:r>
                        <a:rPr lang="hu-HU" sz="1400" b="0" dirty="0">
                          <a:solidFill>
                            <a:schemeClr val="tx1"/>
                          </a:solidFill>
                          <a:effectLst/>
                          <a:latin typeface="+mn-lt"/>
                        </a:rPr>
                        <a:t> </a:t>
                      </a:r>
                      <a:r>
                        <a:rPr lang="hu-HU" sz="1400" b="0" dirty="0" smtClean="0">
                          <a:solidFill>
                            <a:schemeClr val="tx1"/>
                          </a:solidFill>
                          <a:effectLst/>
                          <a:latin typeface="+mn-lt"/>
                        </a:rPr>
                        <a:t>Település/</a:t>
                      </a:r>
                      <a:r>
                        <a:rPr lang="hu-HU" sz="1400" b="0" dirty="0">
                          <a:solidFill>
                            <a:schemeClr val="tx1"/>
                          </a:solidFill>
                          <a:effectLst/>
                          <a:latin typeface="+mn-lt"/>
                        </a:rPr>
                        <a:t/>
                      </a:r>
                      <a:br>
                        <a:rPr lang="hu-HU" sz="1400" b="0" dirty="0">
                          <a:solidFill>
                            <a:schemeClr val="tx1"/>
                          </a:solidFill>
                          <a:effectLst/>
                          <a:latin typeface="+mn-lt"/>
                        </a:rPr>
                      </a:br>
                      <a:r>
                        <a:rPr lang="hu-HU" sz="1400" b="0" dirty="0">
                          <a:solidFill>
                            <a:schemeClr val="tx1"/>
                          </a:solidFill>
                          <a:effectLst/>
                          <a:latin typeface="+mn-lt"/>
                        </a:rPr>
                        <a:t>Pályázó </a:t>
                      </a:r>
                      <a:r>
                        <a:rPr lang="hu-HU" sz="1400" b="0" dirty="0" smtClean="0">
                          <a:solidFill>
                            <a:schemeClr val="tx1"/>
                          </a:solidFill>
                          <a:effectLst/>
                          <a:latin typeface="+mn-lt"/>
                        </a:rPr>
                        <a:t>neve:</a:t>
                      </a:r>
                      <a:endParaRPr lang="hu-HU" sz="1400" b="0" dirty="0">
                        <a:solidFill>
                          <a:schemeClr val="tx1"/>
                        </a:solidFill>
                        <a:effectLst/>
                        <a:latin typeface="+mn-lt"/>
                      </a:endParaRPr>
                    </a:p>
                  </a:txBody>
                  <a:tcPr marL="19050" marR="19050" marT="0" marB="0" anchor="ctr">
                    <a:lnL>
                      <a:noFill/>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400" b="0" dirty="0">
                          <a:solidFill>
                            <a:schemeClr val="tx1"/>
                          </a:solidFill>
                          <a:effectLst/>
                          <a:latin typeface="+mn-lt"/>
                        </a:rPr>
                        <a:t> Támogatási döntés</a:t>
                      </a:r>
                      <a:br>
                        <a:rPr lang="hu-HU" sz="1400" b="0" dirty="0">
                          <a:solidFill>
                            <a:schemeClr val="tx1"/>
                          </a:solidFill>
                          <a:effectLst/>
                          <a:latin typeface="+mn-lt"/>
                        </a:rPr>
                      </a:br>
                      <a:r>
                        <a:rPr lang="hu-HU" sz="1400" b="0" dirty="0">
                          <a:solidFill>
                            <a:schemeClr val="tx1"/>
                          </a:solidFill>
                          <a:effectLst/>
                          <a:latin typeface="+mn-lt"/>
                        </a:rPr>
                        <a:t>dátuma:</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400" b="0" dirty="0">
                          <a:solidFill>
                            <a:schemeClr val="tx1"/>
                          </a:solidFill>
                          <a:effectLst/>
                          <a:latin typeface="+mn-lt"/>
                        </a:rPr>
                        <a:t> Megítélt támogatás</a:t>
                      </a:r>
                      <a:br>
                        <a:rPr lang="hu-HU" sz="1400" b="0" dirty="0">
                          <a:solidFill>
                            <a:schemeClr val="tx1"/>
                          </a:solidFill>
                          <a:effectLst/>
                          <a:latin typeface="+mn-lt"/>
                        </a:rPr>
                      </a:br>
                      <a:r>
                        <a:rPr lang="hu-HU" sz="1400" b="0" dirty="0">
                          <a:solidFill>
                            <a:schemeClr val="tx1"/>
                          </a:solidFill>
                          <a:effectLst/>
                          <a:latin typeface="+mn-lt"/>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4" name="Táblázat 3"/>
          <p:cNvGraphicFramePr>
            <a:graphicFrameLocks noGrp="1"/>
          </p:cNvGraphicFramePr>
          <p:nvPr>
            <p:extLst>
              <p:ext uri="{D42A27DB-BD31-4B8C-83A1-F6EECF244321}">
                <p14:modId xmlns:p14="http://schemas.microsoft.com/office/powerpoint/2010/main" val="1210799177"/>
              </p:ext>
            </p:extLst>
          </p:nvPr>
        </p:nvGraphicFramePr>
        <p:xfrm>
          <a:off x="1192684" y="4221088"/>
          <a:ext cx="6840760" cy="1666448"/>
        </p:xfrm>
        <a:graphic>
          <a:graphicData uri="http://schemas.openxmlformats.org/drawingml/2006/table">
            <a:tbl>
              <a:tblPr/>
              <a:tblGrid>
                <a:gridCol w="4203095"/>
                <a:gridCol w="1361665"/>
                <a:gridCol w="1276000"/>
              </a:tblGrid>
              <a:tr h="193928">
                <a:tc>
                  <a:txBody>
                    <a:bodyPr/>
                    <a:lstStyle/>
                    <a:p>
                      <a:endParaRPr lang="hu-HU" sz="800" dirty="0">
                        <a:effectLst/>
                        <a:latin typeface="Tahoma"/>
                      </a:endParaRPr>
                    </a:p>
                  </a:txBody>
                  <a:tcPr marL="19050" marR="19050"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800">
                        <a:effectLst/>
                        <a:latin typeface="Tahoma"/>
                      </a:endParaRPr>
                    </a:p>
                  </a:txBody>
                  <a:tcPr marL="19050" marR="1905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0">
                <a:tc>
                  <a:txBody>
                    <a:bodyPr/>
                    <a:lstStyle/>
                    <a:p>
                      <a:pPr algn="l" fontAlgn="t"/>
                      <a:r>
                        <a:rPr lang="hu-HU" sz="1400" b="1" kern="1200" dirty="0" smtClean="0">
                          <a:solidFill>
                            <a:schemeClr val="tx1"/>
                          </a:solidFill>
                          <a:effectLst/>
                          <a:latin typeface="+mn-lt"/>
                          <a:ea typeface="+mn-ea"/>
                          <a:cs typeface="+mn-cs"/>
                        </a:rPr>
                        <a:t>Miskolc</a:t>
                      </a:r>
                      <a:r>
                        <a:rPr lang="hu-HU" sz="1400" b="0" kern="1200" dirty="0">
                          <a:solidFill>
                            <a:schemeClr val="tx1"/>
                          </a:solidFill>
                          <a:effectLst/>
                          <a:latin typeface="+mn-lt"/>
                          <a:ea typeface="+mn-ea"/>
                          <a:cs typeface="+mn-cs"/>
                        </a:rPr>
                        <a:t/>
                      </a:r>
                      <a:br>
                        <a:rPr lang="hu-HU" sz="1400" b="0" kern="1200" dirty="0">
                          <a:solidFill>
                            <a:schemeClr val="tx1"/>
                          </a:solidFill>
                          <a:effectLst/>
                          <a:latin typeface="+mn-lt"/>
                          <a:ea typeface="+mn-ea"/>
                          <a:cs typeface="+mn-cs"/>
                        </a:rPr>
                      </a:br>
                      <a:r>
                        <a:rPr lang="hu-HU" sz="1400" b="0" kern="1200" dirty="0">
                          <a:solidFill>
                            <a:schemeClr val="tx1"/>
                          </a:solidFill>
                          <a:effectLst/>
                          <a:latin typeface="+mn-lt"/>
                          <a:ea typeface="+mn-ea"/>
                          <a:cs typeface="+mn-cs"/>
                        </a:rPr>
                        <a:t>ÉLIM </a:t>
                      </a:r>
                      <a:r>
                        <a:rPr lang="hu-HU" sz="1400" b="0" kern="1200" dirty="0" smtClean="0">
                          <a:solidFill>
                            <a:schemeClr val="tx1"/>
                          </a:solidFill>
                          <a:effectLst/>
                          <a:latin typeface="+mn-lt"/>
                          <a:ea typeface="+mn-ea"/>
                          <a:cs typeface="+mn-cs"/>
                        </a:rPr>
                        <a:t>Szolgálat</a:t>
                      </a:r>
                      <a:endParaRPr lang="hu-HU" sz="1400" b="0" kern="1200" dirty="0">
                        <a:solidFill>
                          <a:schemeClr val="tx1"/>
                        </a:solidFill>
                        <a:effectLst/>
                        <a:latin typeface="+mn-lt"/>
                        <a:ea typeface="+mn-ea"/>
                        <a:cs typeface="+mn-cs"/>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201A7B"/>
                      </a:solidFill>
                      <a:prstDash val="solid"/>
                      <a:round/>
                      <a:headEnd type="none" w="med" len="med"/>
                      <a:tailEnd type="none" w="med" len="med"/>
                    </a:lnB>
                  </a:tcPr>
                </a:tc>
                <a:tc>
                  <a:txBody>
                    <a:bodyPr/>
                    <a:lstStyle/>
                    <a:p>
                      <a:pPr algn="r" fontAlgn="t"/>
                      <a:r>
                        <a:rPr lang="hu-HU" sz="1400" b="0" kern="1200">
                          <a:solidFill>
                            <a:schemeClr val="tx1"/>
                          </a:solidFill>
                          <a:effectLst/>
                          <a:latin typeface="+mn-lt"/>
                          <a:ea typeface="+mn-ea"/>
                          <a:cs typeface="+mn-cs"/>
                        </a:rPr>
                        <a:t>2017.12.04</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C0197B"/>
                      </a:solidFill>
                      <a:prstDash val="solid"/>
                      <a:round/>
                      <a:headEnd type="none" w="med" len="med"/>
                      <a:tailEnd type="none" w="med" len="med"/>
                    </a:lnB>
                  </a:tcPr>
                </a:tc>
                <a:tc>
                  <a:txBody>
                    <a:bodyPr/>
                    <a:lstStyle/>
                    <a:p>
                      <a:pPr algn="r" fontAlgn="t"/>
                      <a:r>
                        <a:rPr lang="hu-HU" sz="1400" b="0" kern="1200" dirty="0">
                          <a:solidFill>
                            <a:schemeClr val="tx1"/>
                          </a:solidFill>
                          <a:effectLst/>
                          <a:latin typeface="+mn-lt"/>
                          <a:ea typeface="+mn-ea"/>
                          <a:cs typeface="+mn-cs"/>
                        </a:rPr>
                        <a:t>99 999 028</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20197B"/>
                      </a:solidFill>
                      <a:prstDash val="solid"/>
                      <a:round/>
                      <a:headEnd type="none" w="med" len="med"/>
                      <a:tailEnd type="none" w="med" len="med"/>
                    </a:lnR>
                    <a:lnT>
                      <a:noFill/>
                    </a:lnT>
                    <a:lnB w="9525" cap="flat" cmpd="sng" algn="ctr">
                      <a:solidFill>
                        <a:srgbClr val="50FC79"/>
                      </a:solidFill>
                      <a:prstDash val="solid"/>
                      <a:round/>
                      <a:headEnd type="none" w="med" len="med"/>
                      <a:tailEnd type="none" w="med" len="med"/>
                    </a:lnB>
                  </a:tcPr>
                </a:tc>
              </a:tr>
              <a:tr h="542528">
                <a:tc>
                  <a:txBody>
                    <a:bodyPr/>
                    <a:lstStyle/>
                    <a:p>
                      <a:pPr algn="l" fontAlgn="t"/>
                      <a:r>
                        <a:rPr lang="hu-HU" sz="1400" b="1" kern="1200" dirty="0" smtClean="0">
                          <a:solidFill>
                            <a:schemeClr val="tx1"/>
                          </a:solidFill>
                          <a:effectLst/>
                          <a:latin typeface="+mn-lt"/>
                          <a:ea typeface="+mn-ea"/>
                          <a:cs typeface="+mn-cs"/>
                        </a:rPr>
                        <a:t>Ózd</a:t>
                      </a:r>
                      <a:r>
                        <a:rPr lang="hu-HU" sz="1400" b="0" kern="1200" dirty="0">
                          <a:solidFill>
                            <a:schemeClr val="tx1"/>
                          </a:solidFill>
                          <a:effectLst/>
                          <a:latin typeface="+mn-lt"/>
                          <a:ea typeface="+mn-ea"/>
                          <a:cs typeface="+mn-cs"/>
                        </a:rPr>
                        <a:t/>
                      </a:r>
                      <a:br>
                        <a:rPr lang="hu-HU" sz="1400" b="0" kern="1200" dirty="0">
                          <a:solidFill>
                            <a:schemeClr val="tx1"/>
                          </a:solidFill>
                          <a:effectLst/>
                          <a:latin typeface="+mn-lt"/>
                          <a:ea typeface="+mn-ea"/>
                          <a:cs typeface="+mn-cs"/>
                        </a:rPr>
                      </a:br>
                      <a:r>
                        <a:rPr lang="hu-HU" sz="1400" b="0" kern="1200" dirty="0">
                          <a:solidFill>
                            <a:schemeClr val="tx1"/>
                          </a:solidFill>
                          <a:effectLst/>
                          <a:latin typeface="+mn-lt"/>
                          <a:ea typeface="+mn-ea"/>
                          <a:cs typeface="+mn-cs"/>
                        </a:rPr>
                        <a:t>Magyar Pünkösdi Egyház Országos </a:t>
                      </a:r>
                      <a:r>
                        <a:rPr lang="hu-HU" sz="1400" b="0" kern="1200" dirty="0" smtClean="0">
                          <a:solidFill>
                            <a:schemeClr val="tx1"/>
                          </a:solidFill>
                          <a:effectLst/>
                          <a:latin typeface="+mn-lt"/>
                          <a:ea typeface="+mn-ea"/>
                          <a:cs typeface="+mn-cs"/>
                        </a:rPr>
                        <a:t>Cigánymisszió</a:t>
                      </a:r>
                      <a:endParaRPr lang="hu-HU" sz="1400" b="0" kern="1200" dirty="0">
                        <a:solidFill>
                          <a:schemeClr val="tx1"/>
                        </a:solidFill>
                        <a:effectLst/>
                        <a:latin typeface="+mn-lt"/>
                        <a:ea typeface="+mn-ea"/>
                        <a:cs typeface="+mn-cs"/>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201A7B"/>
                      </a:solidFill>
                      <a:prstDash val="solid"/>
                      <a:round/>
                      <a:headEnd type="none" w="med" len="med"/>
                      <a:tailEnd type="none" w="med" len="med"/>
                    </a:lnT>
                    <a:lnB w="9525" cap="flat" cmpd="sng" algn="ctr">
                      <a:solidFill>
                        <a:srgbClr val="999999"/>
                      </a:solidFill>
                      <a:prstDash val="solid"/>
                      <a:round/>
                      <a:headEnd type="none" w="med" len="med"/>
                      <a:tailEnd type="none" w="med" len="med"/>
                    </a:lnB>
                  </a:tcPr>
                </a:tc>
                <a:tc>
                  <a:txBody>
                    <a:bodyPr/>
                    <a:lstStyle/>
                    <a:p>
                      <a:pPr algn="r" fontAlgn="t"/>
                      <a:r>
                        <a:rPr lang="hu-HU" sz="1400" b="0" kern="1200">
                          <a:solidFill>
                            <a:schemeClr val="tx1"/>
                          </a:solidFill>
                          <a:effectLst/>
                          <a:latin typeface="+mn-lt"/>
                          <a:ea typeface="+mn-ea"/>
                          <a:cs typeface="+mn-cs"/>
                        </a:rPr>
                        <a:t>2017.12.04</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197B"/>
                      </a:solidFill>
                      <a:prstDash val="solid"/>
                      <a:round/>
                      <a:headEnd type="none" w="med" len="med"/>
                      <a:tailEnd type="none" w="med" len="med"/>
                    </a:lnT>
                    <a:lnB w="9525" cap="flat" cmpd="sng" algn="ctr">
                      <a:solidFill>
                        <a:srgbClr val="999999"/>
                      </a:solidFill>
                      <a:prstDash val="solid"/>
                      <a:round/>
                      <a:headEnd type="none" w="med" len="med"/>
                      <a:tailEnd type="none" w="med" len="med"/>
                    </a:lnB>
                  </a:tcPr>
                </a:tc>
                <a:tc>
                  <a:txBody>
                    <a:bodyPr/>
                    <a:lstStyle/>
                    <a:p>
                      <a:pPr algn="r" fontAlgn="t"/>
                      <a:r>
                        <a:rPr lang="hu-HU" sz="1400" b="0" kern="1200" dirty="0">
                          <a:solidFill>
                            <a:schemeClr val="tx1"/>
                          </a:solidFill>
                          <a:effectLst/>
                          <a:latin typeface="+mn-lt"/>
                          <a:ea typeface="+mn-ea"/>
                          <a:cs typeface="+mn-cs"/>
                        </a:rPr>
                        <a:t>28 162 666</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201A7B"/>
                      </a:solidFill>
                      <a:prstDash val="solid"/>
                      <a:round/>
                      <a:headEnd type="none" w="med" len="med"/>
                      <a:tailEnd type="none" w="med" len="med"/>
                    </a:lnR>
                    <a:lnT w="9525" cap="flat" cmpd="sng" algn="ctr">
                      <a:solidFill>
                        <a:srgbClr val="50FC79"/>
                      </a:solidFill>
                      <a:prstDash val="solid"/>
                      <a:round/>
                      <a:headEnd type="none" w="med" len="med"/>
                      <a:tailEnd type="none" w="med" len="med"/>
                    </a:lnT>
                    <a:lnB w="9525" cap="flat" cmpd="sng" algn="ctr">
                      <a:solidFill>
                        <a:srgbClr val="999999"/>
                      </a:solidFill>
                      <a:prstDash val="solid"/>
                      <a:round/>
                      <a:headEnd type="none" w="med" len="med"/>
                      <a:tailEnd type="none" w="med" len="med"/>
                    </a:lnB>
                  </a:tcPr>
                </a:tc>
              </a:tr>
              <a:tr h="503272">
                <a:tc>
                  <a:txBody>
                    <a:bodyPr/>
                    <a:lstStyle/>
                    <a:p>
                      <a:pPr algn="l" fontAlgn="t"/>
                      <a:r>
                        <a:rPr lang="hu-HU" sz="1400" b="1" kern="1200" dirty="0" smtClean="0">
                          <a:solidFill>
                            <a:schemeClr val="tx1"/>
                          </a:solidFill>
                          <a:effectLst/>
                          <a:latin typeface="+mn-lt"/>
                          <a:ea typeface="+mn-ea"/>
                          <a:cs typeface="+mn-cs"/>
                        </a:rPr>
                        <a:t>Miskolc</a:t>
                      </a:r>
                      <a:r>
                        <a:rPr lang="hu-HU" sz="1400" b="0" kern="1200" dirty="0">
                          <a:solidFill>
                            <a:schemeClr val="tx1"/>
                          </a:solidFill>
                          <a:effectLst/>
                          <a:latin typeface="+mn-lt"/>
                          <a:ea typeface="+mn-ea"/>
                          <a:cs typeface="+mn-cs"/>
                        </a:rPr>
                        <a:t/>
                      </a:r>
                      <a:br>
                        <a:rPr lang="hu-HU" sz="1400" b="0" kern="1200" dirty="0">
                          <a:solidFill>
                            <a:schemeClr val="tx1"/>
                          </a:solidFill>
                          <a:effectLst/>
                          <a:latin typeface="+mn-lt"/>
                          <a:ea typeface="+mn-ea"/>
                          <a:cs typeface="+mn-cs"/>
                        </a:rPr>
                      </a:br>
                      <a:r>
                        <a:rPr lang="hu-HU" sz="1400" b="0" kern="1200" dirty="0">
                          <a:solidFill>
                            <a:schemeClr val="tx1"/>
                          </a:solidFill>
                          <a:effectLst/>
                          <a:latin typeface="+mn-lt"/>
                          <a:ea typeface="+mn-ea"/>
                          <a:cs typeface="+mn-cs"/>
                        </a:rPr>
                        <a:t>Magyar Pünkösdi Egyház Országos </a:t>
                      </a:r>
                      <a:r>
                        <a:rPr lang="hu-HU" sz="1400" b="0" kern="1200" dirty="0" smtClean="0">
                          <a:solidFill>
                            <a:schemeClr val="tx1"/>
                          </a:solidFill>
                          <a:effectLst/>
                          <a:latin typeface="+mn-lt"/>
                          <a:ea typeface="+mn-ea"/>
                          <a:cs typeface="+mn-cs"/>
                        </a:rPr>
                        <a:t>Cigánymisszió</a:t>
                      </a:r>
                      <a:endParaRPr lang="hu-HU" sz="1400" b="0" kern="1200" dirty="0">
                        <a:solidFill>
                          <a:schemeClr val="tx1"/>
                        </a:solidFill>
                        <a:effectLst/>
                        <a:latin typeface="+mn-lt"/>
                        <a:ea typeface="+mn-ea"/>
                        <a:cs typeface="+mn-cs"/>
                      </a:endParaRP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70F179"/>
                      </a:solidFill>
                      <a:prstDash val="solid"/>
                      <a:round/>
                      <a:headEnd type="none" w="med" len="med"/>
                      <a:tailEnd type="none" w="med" len="med"/>
                    </a:lnB>
                    <a:solidFill>
                      <a:srgbClr val="DADADA"/>
                    </a:solidFill>
                  </a:tcPr>
                </a:tc>
                <a:tc>
                  <a:txBody>
                    <a:bodyPr/>
                    <a:lstStyle/>
                    <a:p>
                      <a:pPr algn="r" fontAlgn="t"/>
                      <a:r>
                        <a:rPr lang="hu-HU" sz="1400" b="0" kern="1200">
                          <a:solidFill>
                            <a:schemeClr val="tx1"/>
                          </a:solidFill>
                          <a:effectLst/>
                          <a:latin typeface="+mn-lt"/>
                          <a:ea typeface="+mn-ea"/>
                          <a:cs typeface="+mn-cs"/>
                        </a:rPr>
                        <a:t>2017.12.04</a:t>
                      </a:r>
                    </a:p>
                  </a:txBody>
                  <a:tcPr marL="19050" marR="1905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707B7B"/>
                      </a:solidFill>
                      <a:prstDash val="solid"/>
                      <a:round/>
                      <a:headEnd type="none" w="med" len="med"/>
                      <a:tailEnd type="none" w="med" len="med"/>
                    </a:lnB>
                    <a:solidFill>
                      <a:srgbClr val="DADADA"/>
                    </a:solidFill>
                  </a:tcPr>
                </a:tc>
                <a:tc>
                  <a:txBody>
                    <a:bodyPr/>
                    <a:lstStyle/>
                    <a:p>
                      <a:pPr algn="r" fontAlgn="t"/>
                      <a:r>
                        <a:rPr lang="hu-HU" sz="1400" b="0" kern="1200" dirty="0">
                          <a:solidFill>
                            <a:schemeClr val="tx1"/>
                          </a:solidFill>
                          <a:effectLst/>
                          <a:latin typeface="+mn-lt"/>
                          <a:ea typeface="+mn-ea"/>
                          <a:cs typeface="+mn-cs"/>
                        </a:rPr>
                        <a:t>28 162 666</a:t>
                      </a:r>
                    </a:p>
                  </a:txBody>
                  <a:tcPr marL="19050" marR="19050" marT="0" marB="0" anchor="ctr">
                    <a:lnL w="19050" cap="flat" cmpd="sng" algn="ctr">
                      <a:solidFill>
                        <a:srgbClr val="808080"/>
                      </a:solidFill>
                      <a:prstDash val="solid"/>
                      <a:round/>
                      <a:headEnd type="none" w="med" len="med"/>
                      <a:tailEnd type="none" w="med" len="med"/>
                    </a:lnL>
                    <a:lnR w="9525" cap="flat" cmpd="sng" algn="ctr">
                      <a:solidFill>
                        <a:srgbClr val="D0127B"/>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D01B7B"/>
                      </a:solidFill>
                      <a:prstDash val="solid"/>
                      <a:round/>
                      <a:headEnd type="none" w="med" len="med"/>
                      <a:tailEnd type="none" w="med" len="med"/>
                    </a:lnB>
                    <a:solidFill>
                      <a:srgbClr val="DADADA"/>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5</a:t>
            </a:fld>
            <a:endParaRPr lang="hu-HU">
              <a:solidFill>
                <a:prstClr val="black">
                  <a:tint val="75000"/>
                </a:prstClr>
              </a:solidFill>
            </a:endParaRPr>
          </a:p>
        </p:txBody>
      </p:sp>
      <p:sp>
        <p:nvSpPr>
          <p:cNvPr id="2" name="Szövegdoboz 1"/>
          <p:cNvSpPr txBox="1"/>
          <p:nvPr/>
        </p:nvSpPr>
        <p:spPr>
          <a:xfrm>
            <a:off x="395536" y="260648"/>
            <a:ext cx="8496944" cy="3200876"/>
          </a:xfrm>
          <a:prstGeom prst="rect">
            <a:avLst/>
          </a:prstGeom>
          <a:noFill/>
        </p:spPr>
        <p:txBody>
          <a:bodyPr wrap="square" rtlCol="0">
            <a:spAutoFit/>
          </a:bodyPr>
          <a:lstStyle/>
          <a:p>
            <a:pPr algn="just"/>
            <a:r>
              <a:rPr lang="hu-HU" sz="1600" dirty="0" smtClean="0">
                <a:solidFill>
                  <a:srgbClr val="FF0000"/>
                </a:solidFill>
              </a:rPr>
              <a:t>EFOP-1.11.1-17 </a:t>
            </a:r>
            <a:r>
              <a:rPr lang="hu-HU" sz="1600" dirty="0">
                <a:solidFill>
                  <a:srgbClr val="FF0000"/>
                </a:solidFill>
              </a:rPr>
              <a:t>Kísérleti programok a szociális gazdaság erősítése és a leghátrányosabb helyzetű csoportok elhelyezkedése érdekében non-profit szervezetek és vállalkozások együttműködése révén - </a:t>
            </a:r>
            <a:r>
              <a:rPr lang="hu-HU" sz="1600" dirty="0" smtClean="0">
                <a:solidFill>
                  <a:srgbClr val="FF0000"/>
                </a:solidFill>
              </a:rPr>
              <a:t>standard,0,78 Mrd </a:t>
            </a:r>
            <a:r>
              <a:rPr lang="hu-HU" sz="1600" dirty="0">
                <a:solidFill>
                  <a:srgbClr val="FF0000"/>
                </a:solidFill>
              </a:rPr>
              <a:t>Ft</a:t>
            </a:r>
          </a:p>
          <a:p>
            <a:pPr algn="just"/>
            <a:endParaRPr lang="hu-HU" sz="1400" dirty="0"/>
          </a:p>
          <a:p>
            <a:pPr algn="just"/>
            <a:r>
              <a:rPr lang="hu-HU" sz="1400" dirty="0"/>
              <a:t>A standard pályázat célja társadalmi célú vállalkozások ösztönzése és támogatása révén olyan, helyi szervezetek foglalkoztatási potenciáljának megerősítése, amelyek ötvözik az üzleti valamint a társadalmi szempontokat. </a:t>
            </a:r>
            <a:endParaRPr lang="hu-HU" sz="1400" dirty="0" smtClean="0"/>
          </a:p>
          <a:p>
            <a:pPr algn="just"/>
            <a:endParaRPr lang="hu-HU" sz="1400" dirty="0" smtClean="0"/>
          </a:p>
          <a:p>
            <a:pPr algn="just"/>
            <a:r>
              <a:rPr lang="hu-HU" sz="1400" dirty="0" smtClean="0"/>
              <a:t>Létrejön 17 </a:t>
            </a:r>
            <a:r>
              <a:rPr lang="hu-HU" sz="1400" dirty="0"/>
              <a:t>szociális gazdaságban működő vállalkozás. </a:t>
            </a:r>
            <a:r>
              <a:rPr lang="hu-HU" sz="1400" dirty="0" smtClean="0"/>
              <a:t>350 </a:t>
            </a:r>
            <a:r>
              <a:rPr lang="hu-HU" sz="1400" dirty="0"/>
              <a:t>fő bevonásra kerül a szociális gazdasághoz kapcsolódó képzésekbe</a:t>
            </a:r>
            <a:r>
              <a:rPr lang="hu-HU" sz="1400" dirty="0">
                <a:solidFill>
                  <a:srgbClr val="FF0000"/>
                </a:solidFill>
              </a:rPr>
              <a:t>.</a:t>
            </a:r>
          </a:p>
          <a:p>
            <a:pPr algn="just"/>
            <a:endParaRPr lang="hu-HU" sz="1400" b="1" dirty="0" smtClean="0"/>
          </a:p>
          <a:p>
            <a:pPr algn="just"/>
            <a:r>
              <a:rPr lang="hu-HU" sz="1400" b="1" dirty="0" smtClean="0"/>
              <a:t>Újítás</a:t>
            </a:r>
            <a:r>
              <a:rPr lang="hu-HU" sz="1400" b="1" dirty="0"/>
              <a:t>, </a:t>
            </a:r>
            <a:r>
              <a:rPr lang="hu-HU" sz="1400" b="1" dirty="0" smtClean="0"/>
              <a:t>hogy a </a:t>
            </a:r>
            <a:r>
              <a:rPr lang="hu-HU" sz="1400" b="1" dirty="0"/>
              <a:t>nonprofit és </a:t>
            </a:r>
            <a:r>
              <a:rPr lang="hu-HU" sz="1400" b="1" dirty="0" err="1"/>
              <a:t>for</a:t>
            </a:r>
            <a:r>
              <a:rPr lang="hu-HU" sz="1400" b="1" dirty="0"/>
              <a:t> profit szektor közötti együttműködések </a:t>
            </a:r>
            <a:r>
              <a:rPr lang="hu-HU" sz="1400" dirty="0"/>
              <a:t>elősegítésével </a:t>
            </a:r>
            <a:r>
              <a:rPr lang="hu-HU" sz="1400" b="1" dirty="0"/>
              <a:t>fenntartható</a:t>
            </a:r>
            <a:r>
              <a:rPr lang="hu-HU" sz="1400" dirty="0"/>
              <a:t> szociális gazdasági </a:t>
            </a:r>
            <a:r>
              <a:rPr lang="hu-HU" sz="1400" b="1" dirty="0"/>
              <a:t>modell</a:t>
            </a:r>
            <a:r>
              <a:rPr lang="hu-HU" sz="1400" dirty="0"/>
              <a:t> kialakítása a cél</a:t>
            </a:r>
            <a:r>
              <a:rPr lang="hu-HU" sz="1400" dirty="0" smtClean="0"/>
              <a:t>.</a:t>
            </a:r>
          </a:p>
          <a:p>
            <a:pPr algn="just"/>
            <a:endParaRPr lang="hu-HU" sz="1400" dirty="0"/>
          </a:p>
          <a:p>
            <a:pPr algn="just"/>
            <a:r>
              <a:rPr lang="hu-HU" sz="1400" dirty="0"/>
              <a:t>Borsod-Abaúj-Zemplén megyében </a:t>
            </a:r>
            <a:r>
              <a:rPr lang="hu-HU" sz="1400" b="1" dirty="0" smtClean="0"/>
              <a:t>5 településen indult programmegvalósítás 232,63 millió Ft forrással:</a:t>
            </a:r>
            <a:endParaRPr lang="hu-HU" sz="1400" dirty="0"/>
          </a:p>
        </p:txBody>
      </p:sp>
      <p:graphicFrame>
        <p:nvGraphicFramePr>
          <p:cNvPr id="10" name="Táblázat 9"/>
          <p:cNvGraphicFramePr>
            <a:graphicFrameLocks noGrp="1"/>
          </p:cNvGraphicFramePr>
          <p:nvPr>
            <p:extLst>
              <p:ext uri="{D42A27DB-BD31-4B8C-83A1-F6EECF244321}">
                <p14:modId xmlns:p14="http://schemas.microsoft.com/office/powerpoint/2010/main" val="2605975072"/>
              </p:ext>
            </p:extLst>
          </p:nvPr>
        </p:nvGraphicFramePr>
        <p:xfrm>
          <a:off x="1259632" y="3717032"/>
          <a:ext cx="6552728" cy="2529095"/>
        </p:xfrm>
        <a:graphic>
          <a:graphicData uri="http://schemas.openxmlformats.org/drawingml/2006/table">
            <a:tbl>
              <a:tblPr/>
              <a:tblGrid>
                <a:gridCol w="3882593"/>
                <a:gridCol w="1301983"/>
                <a:gridCol w="1368152"/>
              </a:tblGrid>
              <a:tr h="250696">
                <a:tc>
                  <a:txBody>
                    <a:bodyPr/>
                    <a:lstStyle/>
                    <a:p>
                      <a:pPr algn="ctr"/>
                      <a:r>
                        <a:rPr lang="hu-HU" sz="1200" kern="1200" dirty="0">
                          <a:solidFill>
                            <a:schemeClr val="tx1"/>
                          </a:solidFill>
                          <a:latin typeface="+mn-lt"/>
                          <a:ea typeface="+mn-ea"/>
                          <a:cs typeface="+mn-cs"/>
                        </a:rPr>
                        <a:t> </a:t>
                      </a:r>
                      <a:r>
                        <a:rPr lang="hu-HU" sz="1200" kern="1200" dirty="0" smtClean="0">
                          <a:solidFill>
                            <a:schemeClr val="tx1"/>
                          </a:solidFill>
                          <a:latin typeface="+mn-lt"/>
                          <a:ea typeface="+mn-ea"/>
                          <a:cs typeface="+mn-cs"/>
                        </a:rPr>
                        <a:t>Település/</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Pályázó </a:t>
                      </a:r>
                      <a:r>
                        <a:rPr lang="hu-HU" sz="1200" kern="1200" dirty="0" smtClean="0">
                          <a:solidFill>
                            <a:schemeClr val="tx1"/>
                          </a:solidFill>
                          <a:latin typeface="+mn-lt"/>
                          <a:ea typeface="+mn-ea"/>
                          <a:cs typeface="+mn-cs"/>
                        </a:rPr>
                        <a:t>neve:</a:t>
                      </a:r>
                      <a:endParaRPr lang="hu-HU" sz="1200" kern="1200" dirty="0">
                        <a:solidFill>
                          <a:schemeClr val="tx1"/>
                        </a:solidFill>
                        <a:latin typeface="+mn-lt"/>
                        <a:ea typeface="+mn-ea"/>
                        <a:cs typeface="+mn-cs"/>
                      </a:endParaRP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200" kern="1200" dirty="0">
                          <a:solidFill>
                            <a:schemeClr val="tx1"/>
                          </a:solidFill>
                          <a:latin typeface="+mn-lt"/>
                          <a:ea typeface="+mn-ea"/>
                          <a:cs typeface="+mn-cs"/>
                        </a:rPr>
                        <a:t> Támogatási döntés</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dátuma:</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u-HU" sz="1200" kern="1200" dirty="0">
                          <a:solidFill>
                            <a:schemeClr val="tx1"/>
                          </a:solidFill>
                          <a:latin typeface="+mn-lt"/>
                          <a:ea typeface="+mn-ea"/>
                          <a:cs typeface="+mn-cs"/>
                        </a:rPr>
                        <a:t> Megítélt támogatás</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(HUF):</a:t>
                      </a:r>
                    </a:p>
                  </a:txBody>
                  <a:tcPr marL="19050" marR="190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7160">
                <a:tc>
                  <a:txBody>
                    <a:bodyPr/>
                    <a:lstStyle/>
                    <a:p>
                      <a:pPr algn="l" fontAlgn="t"/>
                      <a:r>
                        <a:rPr lang="hu-HU" sz="1200" b="1" kern="1200" dirty="0" smtClean="0">
                          <a:solidFill>
                            <a:schemeClr val="tx1"/>
                          </a:solidFill>
                          <a:latin typeface="+mn-lt"/>
                          <a:ea typeface="+mn-ea"/>
                          <a:cs typeface="+mn-cs"/>
                        </a:rPr>
                        <a:t>Encs</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ALBA CHOPPER NONPROFIT Korlátolt Felelősségű </a:t>
                      </a:r>
                      <a:r>
                        <a:rPr lang="hu-HU" sz="1200" kern="1200" dirty="0" smtClean="0">
                          <a:solidFill>
                            <a:schemeClr val="tx1"/>
                          </a:solidFill>
                          <a:latin typeface="+mn-lt"/>
                          <a:ea typeface="+mn-ea"/>
                          <a:cs typeface="+mn-cs"/>
                        </a:rPr>
                        <a:t>Társaság</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804176"/>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2017.12.04</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A03F75"/>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50 000 </a:t>
                      </a:r>
                      <a:r>
                        <a:rPr lang="hu-HU" sz="1200" kern="1200" dirty="0" err="1">
                          <a:solidFill>
                            <a:schemeClr val="tx1"/>
                          </a:solidFill>
                          <a:latin typeface="+mn-lt"/>
                          <a:ea typeface="+mn-ea"/>
                          <a:cs typeface="+mn-cs"/>
                        </a:rPr>
                        <a:t>000</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A00D7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204176"/>
                      </a:solidFill>
                      <a:prstDash val="solid"/>
                      <a:round/>
                      <a:headEnd type="none" w="med" len="med"/>
                      <a:tailEnd type="none" w="med" len="med"/>
                    </a:lnB>
                  </a:tcPr>
                </a:tc>
              </a:tr>
              <a:tr h="426720">
                <a:tc>
                  <a:txBody>
                    <a:bodyPr/>
                    <a:lstStyle/>
                    <a:p>
                      <a:pPr algn="l" fontAlgn="t"/>
                      <a:r>
                        <a:rPr lang="hu-HU" sz="1200" b="1" kern="1200" dirty="0" smtClean="0">
                          <a:solidFill>
                            <a:schemeClr val="tx1"/>
                          </a:solidFill>
                          <a:latin typeface="+mn-lt"/>
                          <a:ea typeface="+mn-ea"/>
                          <a:cs typeface="+mn-cs"/>
                        </a:rPr>
                        <a:t>Mezőcsát</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Magyar Vöröskereszt Borsod-Abaúj-Zemplén megyei </a:t>
                      </a:r>
                      <a:r>
                        <a:rPr lang="hu-HU" sz="1200" kern="1200" dirty="0" smtClean="0">
                          <a:solidFill>
                            <a:schemeClr val="tx1"/>
                          </a:solidFill>
                          <a:latin typeface="+mn-lt"/>
                          <a:ea typeface="+mn-ea"/>
                          <a:cs typeface="+mn-cs"/>
                        </a:rPr>
                        <a:t>Szervezete</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804176"/>
                      </a:solidFill>
                      <a:prstDash val="solid"/>
                      <a:round/>
                      <a:headEnd type="none" w="med" len="med"/>
                      <a:tailEnd type="none" w="med" len="med"/>
                    </a:lnT>
                    <a:lnB w="9525" cap="flat" cmpd="sng" algn="ctr">
                      <a:solidFill>
                        <a:srgbClr val="303F75"/>
                      </a:solidFill>
                      <a:prstDash val="solid"/>
                      <a:round/>
                      <a:headEnd type="none" w="med" len="med"/>
                      <a:tailEnd type="none" w="med" len="med"/>
                    </a:lnB>
                  </a:tcPr>
                </a:tc>
                <a:tc>
                  <a:txBody>
                    <a:bodyPr/>
                    <a:lstStyle/>
                    <a:p>
                      <a:pPr algn="r" fontAlgn="t"/>
                      <a:r>
                        <a:rPr lang="hu-HU" sz="1200" kern="1200">
                          <a:solidFill>
                            <a:schemeClr val="tx1"/>
                          </a:solidFill>
                          <a:latin typeface="+mn-lt"/>
                          <a:ea typeface="+mn-ea"/>
                          <a:cs typeface="+mn-cs"/>
                        </a:rPr>
                        <a:t>2018.01.08</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A03F75"/>
                      </a:solidFill>
                      <a:prstDash val="solid"/>
                      <a:round/>
                      <a:headEnd type="none" w="med" len="med"/>
                      <a:tailEnd type="none" w="med" len="med"/>
                    </a:lnT>
                    <a:lnB w="9525" cap="flat" cmpd="sng" algn="ctr">
                      <a:solidFill>
                        <a:srgbClr val="C04FD3"/>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49 671 819</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804176"/>
                      </a:solidFill>
                      <a:prstDash val="solid"/>
                      <a:round/>
                      <a:headEnd type="none" w="med" len="med"/>
                      <a:tailEnd type="none" w="med" len="med"/>
                    </a:lnR>
                    <a:lnT w="9525" cap="flat" cmpd="sng" algn="ctr">
                      <a:solidFill>
                        <a:srgbClr val="204176"/>
                      </a:solidFill>
                      <a:prstDash val="solid"/>
                      <a:round/>
                      <a:headEnd type="none" w="med" len="med"/>
                      <a:tailEnd type="none" w="med" len="med"/>
                    </a:lnT>
                    <a:lnB w="9525" cap="flat" cmpd="sng" algn="ctr">
                      <a:solidFill>
                        <a:srgbClr val="504076"/>
                      </a:solidFill>
                      <a:prstDash val="solid"/>
                      <a:round/>
                      <a:headEnd type="none" w="med" len="med"/>
                      <a:tailEnd type="none" w="med" len="med"/>
                    </a:lnB>
                  </a:tcPr>
                </a:tc>
              </a:tr>
              <a:tr h="414888">
                <a:tc>
                  <a:txBody>
                    <a:bodyPr/>
                    <a:lstStyle/>
                    <a:p>
                      <a:pPr algn="l" fontAlgn="t"/>
                      <a:r>
                        <a:rPr lang="hu-HU" sz="1200" b="1" kern="1200" dirty="0" smtClean="0">
                          <a:solidFill>
                            <a:schemeClr val="tx1"/>
                          </a:solidFill>
                          <a:latin typeface="+mn-lt"/>
                          <a:ea typeface="+mn-ea"/>
                          <a:cs typeface="+mn-cs"/>
                        </a:rPr>
                        <a:t>Felsőberecki</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err="1">
                          <a:solidFill>
                            <a:schemeClr val="tx1"/>
                          </a:solidFill>
                          <a:latin typeface="+mn-lt"/>
                          <a:ea typeface="+mn-ea"/>
                          <a:cs typeface="+mn-cs"/>
                        </a:rPr>
                        <a:t>Page</a:t>
                      </a:r>
                      <a:r>
                        <a:rPr lang="hu-HU" sz="1200" kern="1200" dirty="0">
                          <a:solidFill>
                            <a:schemeClr val="tx1"/>
                          </a:solidFill>
                          <a:latin typeface="+mn-lt"/>
                          <a:ea typeface="+mn-ea"/>
                          <a:cs typeface="+mn-cs"/>
                        </a:rPr>
                        <a:t> </a:t>
                      </a:r>
                      <a:r>
                        <a:rPr lang="hu-HU" sz="1200" kern="1200" dirty="0" err="1">
                          <a:solidFill>
                            <a:schemeClr val="tx1"/>
                          </a:solidFill>
                          <a:latin typeface="+mn-lt"/>
                          <a:ea typeface="+mn-ea"/>
                          <a:cs typeface="+mn-cs"/>
                        </a:rPr>
                        <a:t>Future</a:t>
                      </a:r>
                      <a:r>
                        <a:rPr lang="hu-HU" sz="1200" kern="1200" dirty="0">
                          <a:solidFill>
                            <a:schemeClr val="tx1"/>
                          </a:solidFill>
                          <a:latin typeface="+mn-lt"/>
                          <a:ea typeface="+mn-ea"/>
                          <a:cs typeface="+mn-cs"/>
                        </a:rPr>
                        <a:t> Nonprofit Kft</a:t>
                      </a:r>
                      <a:r>
                        <a:rPr lang="hu-HU" sz="1200" kern="1200" dirty="0" smtClean="0">
                          <a:solidFill>
                            <a:schemeClr val="tx1"/>
                          </a:solidFill>
                          <a:latin typeface="+mn-lt"/>
                          <a:ea typeface="+mn-ea"/>
                          <a:cs typeface="+mn-cs"/>
                        </a:rPr>
                        <a:t>.</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303F75"/>
                      </a:solidFill>
                      <a:prstDash val="solid"/>
                      <a:round/>
                      <a:headEnd type="none" w="med" len="med"/>
                      <a:tailEnd type="none" w="med" len="med"/>
                    </a:lnT>
                    <a:lnB w="9525" cap="flat" cmpd="sng" algn="ctr">
                      <a:solidFill>
                        <a:srgbClr val="F03F75"/>
                      </a:solidFill>
                      <a:prstDash val="solid"/>
                      <a:round/>
                      <a:headEnd type="none" w="med" len="med"/>
                      <a:tailEnd type="none" w="med" len="med"/>
                    </a:lnB>
                  </a:tcPr>
                </a:tc>
                <a:tc>
                  <a:txBody>
                    <a:bodyPr/>
                    <a:lstStyle/>
                    <a:p>
                      <a:pPr algn="r" fontAlgn="t"/>
                      <a:r>
                        <a:rPr lang="hu-HU" sz="1200" kern="1200">
                          <a:solidFill>
                            <a:schemeClr val="tx1"/>
                          </a:solidFill>
                          <a:latin typeface="+mn-lt"/>
                          <a:ea typeface="+mn-ea"/>
                          <a:cs typeface="+mn-cs"/>
                        </a:rPr>
                        <a:t>2017.12.12</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4FD3"/>
                      </a:solidFill>
                      <a:prstDash val="solid"/>
                      <a:round/>
                      <a:headEnd type="none" w="med" len="med"/>
                      <a:tailEnd type="none" w="med" len="med"/>
                    </a:lnT>
                    <a:lnB w="9525" cap="flat" cmpd="sng" algn="ctr">
                      <a:solidFill>
                        <a:srgbClr val="C00D71"/>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50 000 </a:t>
                      </a:r>
                      <a:r>
                        <a:rPr lang="hu-HU" sz="1200" kern="1200" dirty="0" err="1">
                          <a:solidFill>
                            <a:schemeClr val="tx1"/>
                          </a:solidFill>
                          <a:latin typeface="+mn-lt"/>
                          <a:ea typeface="+mn-ea"/>
                          <a:cs typeface="+mn-cs"/>
                        </a:rPr>
                        <a:t>000</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303F75"/>
                      </a:solidFill>
                      <a:prstDash val="solid"/>
                      <a:round/>
                      <a:headEnd type="none" w="med" len="med"/>
                      <a:tailEnd type="none" w="med" len="med"/>
                    </a:lnR>
                    <a:lnT w="9525" cap="flat" cmpd="sng" algn="ctr">
                      <a:solidFill>
                        <a:srgbClr val="504076"/>
                      </a:solidFill>
                      <a:prstDash val="solid"/>
                      <a:round/>
                      <a:headEnd type="none" w="med" len="med"/>
                      <a:tailEnd type="none" w="med" len="med"/>
                    </a:lnT>
                    <a:lnB w="9525" cap="flat" cmpd="sng" algn="ctr">
                      <a:solidFill>
                        <a:srgbClr val="D0263C"/>
                      </a:solidFill>
                      <a:prstDash val="solid"/>
                      <a:round/>
                      <a:headEnd type="none" w="med" len="med"/>
                      <a:tailEnd type="none" w="med" len="med"/>
                    </a:lnB>
                  </a:tcPr>
                </a:tc>
              </a:tr>
              <a:tr h="468287">
                <a:tc>
                  <a:txBody>
                    <a:bodyPr/>
                    <a:lstStyle/>
                    <a:p>
                      <a:pPr algn="l" fontAlgn="t"/>
                      <a:r>
                        <a:rPr lang="hu-HU" sz="1200" b="1" kern="1200" dirty="0" smtClean="0">
                          <a:solidFill>
                            <a:schemeClr val="tx1"/>
                          </a:solidFill>
                          <a:latin typeface="+mn-lt"/>
                          <a:ea typeface="+mn-ea"/>
                          <a:cs typeface="+mn-cs"/>
                        </a:rPr>
                        <a:t>Fulókércs</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Többet Együtt Egymásért Roma </a:t>
                      </a:r>
                      <a:r>
                        <a:rPr lang="hu-HU" sz="1200" kern="1200" dirty="0" smtClean="0">
                          <a:solidFill>
                            <a:schemeClr val="tx1"/>
                          </a:solidFill>
                          <a:latin typeface="+mn-lt"/>
                          <a:ea typeface="+mn-ea"/>
                          <a:cs typeface="+mn-cs"/>
                        </a:rPr>
                        <a:t>Alapítvány</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F03F75"/>
                      </a:solidFill>
                      <a:prstDash val="solid"/>
                      <a:round/>
                      <a:headEnd type="none" w="med" len="med"/>
                      <a:tailEnd type="none" w="med" len="med"/>
                    </a:lnT>
                    <a:lnB w="9525" cap="flat" cmpd="sng" algn="ctr">
                      <a:solidFill>
                        <a:srgbClr val="803F75"/>
                      </a:solidFill>
                      <a:prstDash val="solid"/>
                      <a:round/>
                      <a:headEnd type="none" w="med" len="med"/>
                      <a:tailEnd type="none" w="med" len="med"/>
                    </a:lnB>
                  </a:tcPr>
                </a:tc>
                <a:tc>
                  <a:txBody>
                    <a:bodyPr/>
                    <a:lstStyle/>
                    <a:p>
                      <a:pPr algn="r" fontAlgn="t"/>
                      <a:r>
                        <a:rPr lang="hu-HU" sz="1200" kern="1200">
                          <a:solidFill>
                            <a:schemeClr val="tx1"/>
                          </a:solidFill>
                          <a:latin typeface="+mn-lt"/>
                          <a:ea typeface="+mn-ea"/>
                          <a:cs typeface="+mn-cs"/>
                        </a:rPr>
                        <a:t>2017.12.12</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0D71"/>
                      </a:solidFill>
                      <a:prstDash val="solid"/>
                      <a:round/>
                      <a:headEnd type="none" w="med" len="med"/>
                      <a:tailEnd type="none" w="med" len="med"/>
                    </a:lnT>
                    <a:lnB w="9525" cap="flat" cmpd="sng" algn="ctr">
                      <a:solidFill>
                        <a:srgbClr val="00C07B"/>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49 855 823</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20C37B"/>
                      </a:solidFill>
                      <a:prstDash val="solid"/>
                      <a:round/>
                      <a:headEnd type="none" w="med" len="med"/>
                      <a:tailEnd type="none" w="med" len="med"/>
                    </a:lnR>
                    <a:lnT w="9525" cap="flat" cmpd="sng" algn="ctr">
                      <a:solidFill>
                        <a:srgbClr val="D0263C"/>
                      </a:solidFill>
                      <a:prstDash val="solid"/>
                      <a:round/>
                      <a:headEnd type="none" w="med" len="med"/>
                      <a:tailEnd type="none" w="med" len="med"/>
                    </a:lnT>
                    <a:lnB w="9525" cap="flat" cmpd="sng" algn="ctr">
                      <a:solidFill>
                        <a:srgbClr val="10C37B"/>
                      </a:solidFill>
                      <a:prstDash val="solid"/>
                      <a:round/>
                      <a:headEnd type="none" w="med" len="med"/>
                      <a:tailEnd type="none" w="med" len="med"/>
                    </a:lnB>
                  </a:tcPr>
                </a:tc>
              </a:tr>
              <a:tr h="149735">
                <a:tc>
                  <a:txBody>
                    <a:bodyPr/>
                    <a:lstStyle/>
                    <a:p>
                      <a:pPr algn="l" fontAlgn="t"/>
                      <a:r>
                        <a:rPr lang="hu-HU" sz="1200" b="1" kern="1200" dirty="0" smtClean="0">
                          <a:solidFill>
                            <a:schemeClr val="tx1"/>
                          </a:solidFill>
                          <a:latin typeface="+mn-lt"/>
                          <a:ea typeface="+mn-ea"/>
                          <a:cs typeface="+mn-cs"/>
                        </a:rPr>
                        <a:t>Pácin</a:t>
                      </a:r>
                      <a:r>
                        <a:rPr lang="hu-HU" sz="1200" kern="1200" dirty="0">
                          <a:solidFill>
                            <a:schemeClr val="tx1"/>
                          </a:solidFill>
                          <a:latin typeface="+mn-lt"/>
                          <a:ea typeface="+mn-ea"/>
                          <a:cs typeface="+mn-cs"/>
                        </a:rPr>
                        <a:t/>
                      </a:r>
                      <a:br>
                        <a:rPr lang="hu-HU" sz="1200" kern="1200" dirty="0">
                          <a:solidFill>
                            <a:schemeClr val="tx1"/>
                          </a:solidFill>
                          <a:latin typeface="+mn-lt"/>
                          <a:ea typeface="+mn-ea"/>
                          <a:cs typeface="+mn-cs"/>
                        </a:rPr>
                      </a:br>
                      <a:r>
                        <a:rPr lang="hu-HU" sz="1200" kern="1200" dirty="0">
                          <a:solidFill>
                            <a:schemeClr val="tx1"/>
                          </a:solidFill>
                          <a:latin typeface="+mn-lt"/>
                          <a:ea typeface="+mn-ea"/>
                          <a:cs typeface="+mn-cs"/>
                        </a:rPr>
                        <a:t>Zemplénért Civil Szervezetek </a:t>
                      </a:r>
                      <a:r>
                        <a:rPr lang="hu-HU" sz="1200" kern="1200" dirty="0" smtClean="0">
                          <a:solidFill>
                            <a:schemeClr val="tx1"/>
                          </a:solidFill>
                          <a:latin typeface="+mn-lt"/>
                          <a:ea typeface="+mn-ea"/>
                          <a:cs typeface="+mn-cs"/>
                        </a:rPr>
                        <a:t>Szövetsége</a:t>
                      </a:r>
                      <a:endParaRPr lang="hu-HU" sz="12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803F75"/>
                      </a:solidFill>
                      <a:prstDash val="solid"/>
                      <a:round/>
                      <a:headEnd type="none" w="med" len="med"/>
                      <a:tailEnd type="none" w="med" len="med"/>
                    </a:lnT>
                    <a:lnB w="9525" cap="flat" cmpd="sng" algn="ctr">
                      <a:solidFill>
                        <a:srgbClr val="700871"/>
                      </a:solidFill>
                      <a:prstDash val="solid"/>
                      <a:round/>
                      <a:headEnd type="none" w="med" len="med"/>
                      <a:tailEnd type="none" w="med" len="med"/>
                    </a:lnB>
                  </a:tcPr>
                </a:tc>
                <a:tc>
                  <a:txBody>
                    <a:bodyPr/>
                    <a:lstStyle/>
                    <a:p>
                      <a:pPr algn="r" fontAlgn="t"/>
                      <a:r>
                        <a:rPr lang="hu-HU" sz="1200" kern="1200">
                          <a:solidFill>
                            <a:schemeClr val="tx1"/>
                          </a:solidFill>
                          <a:latin typeface="+mn-lt"/>
                          <a:ea typeface="+mn-ea"/>
                          <a:cs typeface="+mn-cs"/>
                        </a:rPr>
                        <a:t>2018.01.08</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00C07B"/>
                      </a:solidFill>
                      <a:prstDash val="solid"/>
                      <a:round/>
                      <a:headEnd type="none" w="med" len="med"/>
                      <a:tailEnd type="none" w="med" len="med"/>
                    </a:lnT>
                    <a:lnB w="9525" cap="flat" cmpd="sng" algn="ctr">
                      <a:solidFill>
                        <a:srgbClr val="D0657F"/>
                      </a:solidFill>
                      <a:prstDash val="solid"/>
                      <a:round/>
                      <a:headEnd type="none" w="med" len="med"/>
                      <a:tailEnd type="none" w="med" len="med"/>
                    </a:lnB>
                  </a:tcPr>
                </a:tc>
                <a:tc>
                  <a:txBody>
                    <a:bodyPr/>
                    <a:lstStyle/>
                    <a:p>
                      <a:pPr algn="r" fontAlgn="t"/>
                      <a:r>
                        <a:rPr lang="hu-HU" sz="1200" kern="1200" dirty="0">
                          <a:solidFill>
                            <a:schemeClr val="tx1"/>
                          </a:solidFill>
                          <a:latin typeface="+mn-lt"/>
                          <a:ea typeface="+mn-ea"/>
                          <a:cs typeface="+mn-cs"/>
                        </a:rPr>
                        <a:t>33 102 808</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306183"/>
                      </a:solidFill>
                      <a:prstDash val="solid"/>
                      <a:round/>
                      <a:headEnd type="none" w="med" len="med"/>
                      <a:tailEnd type="none" w="med" len="med"/>
                    </a:lnR>
                    <a:lnT w="9525" cap="flat" cmpd="sng" algn="ctr">
                      <a:solidFill>
                        <a:srgbClr val="10C37B"/>
                      </a:solidFill>
                      <a:prstDash val="solid"/>
                      <a:round/>
                      <a:headEnd type="none" w="med" len="med"/>
                      <a:tailEnd type="none" w="med" len="med"/>
                    </a:lnT>
                    <a:lnB w="9525" cap="flat" cmpd="sng" algn="ctr">
                      <a:solidFill>
                        <a:srgbClr val="00608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976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Autofit/>
          </a:bodyPr>
          <a:lstStyle/>
          <a:p>
            <a:r>
              <a:rPr lang="hu-HU" sz="2000" b="1" dirty="0">
                <a:solidFill>
                  <a:srgbClr val="FF0000"/>
                </a:solidFill>
              </a:rPr>
              <a:t>EFOP felzárkózási programok képzés, foglalkoztatás területén Borsod-Abaúj-Zemplén megyében </a:t>
            </a:r>
            <a:endParaRPr lang="hu-HU" sz="2000" dirty="0"/>
          </a:p>
        </p:txBody>
      </p:sp>
      <p:sp>
        <p:nvSpPr>
          <p:cNvPr id="3" name="Tartalom helye 2"/>
          <p:cNvSpPr>
            <a:spLocks noGrp="1"/>
          </p:cNvSpPr>
          <p:nvPr>
            <p:ph idx="1"/>
          </p:nvPr>
        </p:nvSpPr>
        <p:spPr/>
        <p:txBody>
          <a:bodyPr>
            <a:normAutofit/>
          </a:bodyPr>
          <a:lstStyle/>
          <a:p>
            <a:pPr marL="0" indent="0" algn="just">
              <a:buNone/>
            </a:pPr>
            <a:r>
              <a:rPr lang="hu-HU" sz="1800" dirty="0">
                <a:solidFill>
                  <a:srgbClr val="FF0000"/>
                </a:solidFill>
              </a:rPr>
              <a:t>EFOP-3.7.1 Aktívan a tudásért – </a:t>
            </a:r>
            <a:r>
              <a:rPr lang="hu-HU" sz="1800" dirty="0" smtClean="0">
                <a:solidFill>
                  <a:srgbClr val="FF0000"/>
                </a:solidFill>
              </a:rPr>
              <a:t>kiemelt projekt, </a:t>
            </a:r>
            <a:r>
              <a:rPr lang="hu-HU" sz="1800" dirty="0">
                <a:solidFill>
                  <a:srgbClr val="FF0000"/>
                </a:solidFill>
              </a:rPr>
              <a:t>SZGYF, 6,3 Mrd </a:t>
            </a:r>
            <a:r>
              <a:rPr lang="hu-HU" sz="1800" dirty="0" smtClean="0">
                <a:solidFill>
                  <a:srgbClr val="FF0000"/>
                </a:solidFill>
              </a:rPr>
              <a:t>Ft</a:t>
            </a:r>
          </a:p>
          <a:p>
            <a:pPr marL="0" indent="0" algn="just">
              <a:buNone/>
            </a:pPr>
            <a:endParaRPr lang="hu-HU" sz="1800" dirty="0">
              <a:solidFill>
                <a:srgbClr val="FF0000"/>
              </a:solidFill>
            </a:endParaRPr>
          </a:p>
          <a:p>
            <a:pPr marL="0" indent="0" algn="just">
              <a:buNone/>
            </a:pPr>
            <a:r>
              <a:rPr lang="hu-HU" sz="1600" dirty="0" smtClean="0"/>
              <a:t>A </a:t>
            </a:r>
            <a:r>
              <a:rPr lang="hu-HU" sz="1600" dirty="0"/>
              <a:t>kiemelt projekt 25 000 </a:t>
            </a:r>
            <a:r>
              <a:rPr lang="hu-HU" sz="1600" b="1" dirty="0"/>
              <a:t>alacsony iskolai végzettségű </a:t>
            </a:r>
            <a:r>
              <a:rPr lang="hu-HU" sz="1600" dirty="0"/>
              <a:t>személy bevonásával valósul meg, melyből 12 000 fő fejlesztő képzésben (</a:t>
            </a:r>
            <a:r>
              <a:rPr lang="hu-HU" sz="1600" b="1" dirty="0"/>
              <a:t>általános iskola befejezésének</a:t>
            </a:r>
            <a:r>
              <a:rPr lang="hu-HU" sz="1600" dirty="0"/>
              <a:t> támogatása, a </a:t>
            </a:r>
            <a:r>
              <a:rPr lang="hu-HU" sz="1600" b="1" dirty="0"/>
              <a:t>funkcionális analfabetizmus </a:t>
            </a:r>
            <a:r>
              <a:rPr lang="hu-HU" sz="1600" dirty="0"/>
              <a:t>mérséklése, szakmatanulás megalapozása, alapkészségek, </a:t>
            </a:r>
            <a:r>
              <a:rPr lang="hu-HU" sz="1600" b="1" dirty="0"/>
              <a:t>kompetenciák fejlesztése</a:t>
            </a:r>
            <a:r>
              <a:rPr lang="hu-HU" sz="1600" dirty="0"/>
              <a:t>) való részvétele várható. A </a:t>
            </a:r>
            <a:r>
              <a:rPr lang="hu-HU" sz="1600" b="1" dirty="0"/>
              <a:t>munkagyakorlaton</a:t>
            </a:r>
            <a:r>
              <a:rPr lang="hu-HU" sz="1600" dirty="0"/>
              <a:t> résztvevők száma pedig 500 fő. </a:t>
            </a:r>
          </a:p>
          <a:p>
            <a:pPr marL="0" indent="0" algn="just">
              <a:buNone/>
            </a:pPr>
            <a:r>
              <a:rPr lang="hu-HU" sz="1600" b="1" dirty="0"/>
              <a:t>Újítás a munkagyakorlat </a:t>
            </a:r>
            <a:r>
              <a:rPr lang="hu-HU" sz="1600" dirty="0"/>
              <a:t>szerzését lehetővé tevő programelem, mely jobb elhelyezkedési esélyt biztosít. </a:t>
            </a:r>
            <a:endParaRPr lang="hu-HU" sz="1600" dirty="0" smtClean="0"/>
          </a:p>
          <a:p>
            <a:pPr marL="0" indent="0" algn="just">
              <a:buNone/>
            </a:pPr>
            <a:endParaRPr lang="hu-HU" sz="1600" dirty="0" smtClean="0"/>
          </a:p>
          <a:p>
            <a:pPr marL="0" indent="0" algn="just">
              <a:buNone/>
            </a:pPr>
            <a:r>
              <a:rPr lang="hu-HU" sz="1600" dirty="0" smtClean="0"/>
              <a:t>A megyében eddig </a:t>
            </a:r>
            <a:r>
              <a:rPr lang="hu-HU" sz="1600" b="1" dirty="0" smtClean="0"/>
              <a:t>80 </a:t>
            </a:r>
            <a:r>
              <a:rPr lang="hu-HU" sz="1600" b="1" dirty="0"/>
              <a:t>településen volt </a:t>
            </a:r>
            <a:r>
              <a:rPr lang="hu-HU" sz="1600" b="1" dirty="0" smtClean="0"/>
              <a:t>toborzás, 49 </a:t>
            </a:r>
            <a:r>
              <a:rPr lang="hu-HU" sz="1600" b="1" dirty="0"/>
              <a:t>településen </a:t>
            </a:r>
            <a:r>
              <a:rPr lang="hu-HU" sz="1600" b="1" dirty="0" smtClean="0"/>
              <a:t>zajlott le képzés, a képzésbe </a:t>
            </a:r>
            <a:r>
              <a:rPr lang="hu-HU" sz="1600" b="1" dirty="0"/>
              <a:t>vontak </a:t>
            </a:r>
            <a:r>
              <a:rPr lang="hu-HU" sz="1600" b="1" dirty="0" smtClean="0"/>
              <a:t>száma </a:t>
            </a:r>
            <a:r>
              <a:rPr lang="hu-HU" sz="1600" b="1" dirty="0"/>
              <a:t>1028 </a:t>
            </a:r>
            <a:r>
              <a:rPr lang="hu-HU" sz="1600" b="1" dirty="0" smtClean="0"/>
              <a:t>fő.</a:t>
            </a:r>
            <a:endParaRPr lang="hu-HU" sz="1600" b="1" dirty="0"/>
          </a:p>
          <a:p>
            <a:pPr marL="0" indent="0">
              <a:buNone/>
            </a:pPr>
            <a:endParaRPr lang="hu-HU" sz="1800" dirty="0"/>
          </a:p>
        </p:txBody>
      </p:sp>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6</a:t>
            </a:fld>
            <a:endParaRPr lang="hu-HU">
              <a:solidFill>
                <a:prstClr val="black">
                  <a:tint val="75000"/>
                </a:prstClr>
              </a:solidFill>
            </a:endParaRPr>
          </a:p>
        </p:txBody>
      </p:sp>
    </p:spTree>
    <p:extLst>
      <p:ext uri="{BB962C8B-B14F-4D97-AF65-F5344CB8AC3E}">
        <p14:creationId xmlns:p14="http://schemas.microsoft.com/office/powerpoint/2010/main" val="3465893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endParaRPr lang="hu-HU"/>
          </a:p>
        </p:txBody>
      </p:sp>
      <p:sp>
        <p:nvSpPr>
          <p:cNvPr id="4" name="Dia számának helye 3"/>
          <p:cNvSpPr>
            <a:spLocks noGrp="1"/>
          </p:cNvSpPr>
          <p:nvPr>
            <p:ph type="sldNum" sz="quarter" idx="12"/>
          </p:nvPr>
        </p:nvSpPr>
        <p:spPr/>
        <p:txBody>
          <a:bodyPr/>
          <a:lstStyle/>
          <a:p>
            <a:fld id="{A8244289-BECE-40EE-84B8-AE029796AF85}" type="slidenum">
              <a:rPr lang="hu-HU" smtClean="0">
                <a:solidFill>
                  <a:prstClr val="black">
                    <a:tint val="75000"/>
                  </a:prstClr>
                </a:solidFill>
              </a:rPr>
              <a:pPr/>
              <a:t>7</a:t>
            </a:fld>
            <a:endParaRPr lang="hu-HU">
              <a:solidFill>
                <a:prstClr val="black">
                  <a:tint val="75000"/>
                </a:prstClr>
              </a:solidFill>
            </a:endParaRPr>
          </a:p>
        </p:txBody>
      </p:sp>
      <p:sp>
        <p:nvSpPr>
          <p:cNvPr id="5" name="Rectangle 2"/>
          <p:cNvSpPr>
            <a:spLocks noChangeArrowheads="1"/>
          </p:cNvSpPr>
          <p:nvPr/>
        </p:nvSpPr>
        <p:spPr bwMode="auto">
          <a:xfrm>
            <a:off x="179512" y="52779"/>
            <a:ext cx="85689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u-HU" altLang="hu-HU" b="1" i="0" u="none" strike="noStrike" cap="none" normalizeH="0" baseline="0" dirty="0" smtClean="0">
                <a:ln>
                  <a:noFill/>
                </a:ln>
                <a:solidFill>
                  <a:srgbClr val="FF0000"/>
                </a:solidFill>
                <a:effectLst/>
                <a:ea typeface="Calibri" pitchFamily="34" charset="0"/>
                <a:cs typeface="Times New Roman" pitchFamily="18" charset="0"/>
              </a:rPr>
              <a:t>EFOP-3.7.1 </a:t>
            </a:r>
            <a:r>
              <a:rPr kumimoji="0" lang="hu-HU" altLang="hu-HU" b="1" i="0" u="none" strike="noStrike" cap="none" normalizeH="0" dirty="0" smtClean="0">
                <a:ln>
                  <a:noFill/>
                </a:ln>
                <a:solidFill>
                  <a:srgbClr val="FF0000"/>
                </a:solidFill>
                <a:effectLst/>
                <a:ea typeface="Calibri" pitchFamily="34" charset="0"/>
                <a:cs typeface="Times New Roman" pitchFamily="18" charset="0"/>
              </a:rPr>
              <a:t> BAZ megyei programmegvalósítási helyszínek</a:t>
            </a:r>
            <a:endParaRPr kumimoji="0" lang="hu-HU" altLang="hu-HU" b="1" i="0" u="none" strike="noStrike" cap="none" normalizeH="0" baseline="0" dirty="0" smtClean="0">
              <a:ln>
                <a:noFill/>
              </a:ln>
              <a:solidFill>
                <a:srgbClr val="FF0000"/>
              </a:solidFill>
              <a:effectLs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hu-HU" altLang="hu-HU" sz="1100" b="1" dirty="0">
              <a:latin typeface="Palatino Linotype"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Toborz</a:t>
            </a:r>
            <a:r>
              <a:rPr kumimoji="0" lang="hu-HU" altLang="hu-HU" sz="1100" b="1" i="0" u="none" strike="noStrike" cap="none" normalizeH="0" baseline="0" dirty="0" smtClean="0">
                <a:ln>
                  <a:noFill/>
                </a:ln>
                <a:solidFill>
                  <a:schemeClr val="tx1"/>
                </a:solidFill>
                <a:effectLst/>
                <a:latin typeface="Calibri"/>
                <a:ea typeface="Calibri" pitchFamily="34" charset="0"/>
                <a:cs typeface="Times New Roman" pitchFamily="18" charset="0"/>
              </a:rPr>
              <a:t>á</a:t>
            </a: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sok:</a:t>
            </a:r>
            <a:r>
              <a:rPr kumimoji="0" lang="hu-HU" altLang="hu-HU" sz="1100" b="1" i="0" u="none" strike="noStrike" cap="none" normalizeH="0" baseline="0" dirty="0" smtClean="0">
                <a:ln>
                  <a:noFill/>
                </a:ln>
                <a:solidFill>
                  <a:srgbClr val="FFFF00"/>
                </a:solidFill>
                <a:effectLst/>
                <a:latin typeface="Palatino Linotype" pitchFamily="18" charset="0"/>
                <a:ea typeface="Calibri" pitchFamily="34" charset="0"/>
                <a:cs typeface="Times New Roman" pitchFamily="18" charset="0"/>
              </a:rPr>
              <a:t> 	0-15 fő </a:t>
            </a: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	</a:t>
            </a:r>
            <a:r>
              <a:rPr kumimoji="0" lang="hu-HU" altLang="hu-HU" sz="1100" b="1" i="0" u="none" strike="noStrike" cap="none" normalizeH="0" baseline="0" dirty="0" smtClean="0">
                <a:ln>
                  <a:noFill/>
                </a:ln>
                <a:solidFill>
                  <a:srgbClr val="FFD966"/>
                </a:solidFill>
                <a:effectLst/>
                <a:latin typeface="Palatino Linotype" pitchFamily="18" charset="0"/>
                <a:ea typeface="Calibri" pitchFamily="34" charset="0"/>
                <a:cs typeface="Times New Roman" pitchFamily="18" charset="0"/>
              </a:rPr>
              <a:t>16-30 fő </a:t>
            </a: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	</a:t>
            </a:r>
            <a:r>
              <a:rPr kumimoji="0" lang="hu-HU" altLang="hu-HU" sz="1100" b="1" i="0" u="none" strike="noStrike" cap="none" normalizeH="0" baseline="0" dirty="0" smtClean="0">
                <a:ln>
                  <a:noFill/>
                </a:ln>
                <a:solidFill>
                  <a:srgbClr val="ED7D31"/>
                </a:solidFill>
                <a:effectLst/>
                <a:latin typeface="Palatino Linotype" pitchFamily="18" charset="0"/>
                <a:ea typeface="Calibri" pitchFamily="34" charset="0"/>
                <a:cs typeface="Times New Roman" pitchFamily="18" charset="0"/>
              </a:rPr>
              <a:t>31-45 fő </a:t>
            </a: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	</a:t>
            </a:r>
            <a:r>
              <a:rPr kumimoji="0" lang="hu-HU" altLang="hu-HU" sz="1100" b="1" i="0" u="none" strike="noStrike" cap="none" normalizeH="0" baseline="0" dirty="0" smtClean="0">
                <a:ln>
                  <a:noFill/>
                </a:ln>
                <a:solidFill>
                  <a:srgbClr val="FF0000"/>
                </a:solidFill>
                <a:effectLst/>
                <a:latin typeface="Palatino Linotype" pitchFamily="18" charset="0"/>
                <a:ea typeface="Calibri" pitchFamily="34" charset="0"/>
                <a:cs typeface="Times New Roman" pitchFamily="18" charset="0"/>
              </a:rPr>
              <a:t>46-60 fő</a:t>
            </a:r>
            <a:r>
              <a:rPr kumimoji="0" lang="hu-HU" altLang="hu-HU" sz="1100" b="1"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 	</a:t>
            </a:r>
            <a:r>
              <a:rPr kumimoji="0" lang="hu-HU" altLang="hu-HU" sz="1100" b="1" i="0" u="none" strike="noStrike" cap="none" normalizeH="0" baseline="0" dirty="0" smtClean="0">
                <a:ln>
                  <a:noFill/>
                </a:ln>
                <a:solidFill>
                  <a:srgbClr val="7030A0"/>
                </a:solidFill>
                <a:effectLst/>
                <a:latin typeface="Palatino Linotype" pitchFamily="18" charset="0"/>
                <a:ea typeface="Calibri" pitchFamily="34" charset="0"/>
                <a:cs typeface="Times New Roman" pitchFamily="18" charset="0"/>
              </a:rPr>
              <a:t>60 fő f</a:t>
            </a:r>
            <a:r>
              <a:rPr kumimoji="0" lang="hu-HU" altLang="hu-HU" sz="1100" b="1" i="0" u="none" strike="noStrike" cap="none" normalizeH="0" baseline="0" dirty="0" smtClean="0">
                <a:ln>
                  <a:noFill/>
                </a:ln>
                <a:solidFill>
                  <a:srgbClr val="7030A0"/>
                </a:solidFill>
                <a:effectLst/>
                <a:latin typeface="Calibri"/>
                <a:ea typeface="Calibri" pitchFamily="34" charset="0"/>
                <a:cs typeface="Times New Roman" pitchFamily="18" charset="0"/>
              </a:rPr>
              <a:t>ö</a:t>
            </a:r>
            <a:r>
              <a:rPr kumimoji="0" lang="hu-HU" altLang="hu-HU" sz="1100" b="1" i="0" u="none" strike="noStrike" cap="none" normalizeH="0" baseline="0" dirty="0" smtClean="0">
                <a:ln>
                  <a:noFill/>
                </a:ln>
                <a:solidFill>
                  <a:srgbClr val="7030A0"/>
                </a:solidFill>
                <a:effectLst/>
                <a:latin typeface="Palatino Linotype" pitchFamily="18" charset="0"/>
                <a:ea typeface="Calibri" pitchFamily="34" charset="0"/>
                <a:cs typeface="Times New Roman" pitchFamily="18" charset="0"/>
              </a:rPr>
              <a:t>l</a:t>
            </a:r>
            <a:r>
              <a:rPr kumimoji="0" lang="hu-HU" altLang="hu-HU" sz="1100" b="1" i="0" u="none" strike="noStrike" cap="none" normalizeH="0" baseline="0" dirty="0" smtClean="0">
                <a:ln>
                  <a:noFill/>
                </a:ln>
                <a:solidFill>
                  <a:srgbClr val="7030A0"/>
                </a:solidFill>
                <a:effectLst/>
                <a:latin typeface="Calibri"/>
                <a:ea typeface="Calibri" pitchFamily="34" charset="0"/>
                <a:cs typeface="Times New Roman" pitchFamily="18" charset="0"/>
              </a:rPr>
              <a:t>ö</a:t>
            </a:r>
            <a:r>
              <a:rPr kumimoji="0" lang="hu-HU" altLang="hu-HU" sz="1100" b="1" i="0" u="none" strike="noStrike" cap="none" normalizeH="0" baseline="0" dirty="0" smtClean="0">
                <a:ln>
                  <a:noFill/>
                </a:ln>
                <a:solidFill>
                  <a:srgbClr val="7030A0"/>
                </a:solidFill>
                <a:effectLst/>
                <a:latin typeface="Palatino Linotype" pitchFamily="18" charset="0"/>
                <a:ea typeface="Calibri" pitchFamily="34" charset="0"/>
                <a:cs typeface="Times New Roman" pitchFamily="18" charset="0"/>
              </a:rPr>
              <a:t>tt</a:t>
            </a:r>
            <a:endParaRPr kumimoji="0" lang="hu-HU" altLang="hu-HU" sz="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5361" name="Kép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776054"/>
            <a:ext cx="8784975" cy="5677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22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8</a:t>
            </a:fld>
            <a:endParaRPr lang="hu-HU">
              <a:solidFill>
                <a:prstClr val="black">
                  <a:tint val="75000"/>
                </a:prstClr>
              </a:solidFill>
            </a:endParaRPr>
          </a:p>
        </p:txBody>
      </p:sp>
      <p:sp>
        <p:nvSpPr>
          <p:cNvPr id="4" name="Szövegdoboz 3"/>
          <p:cNvSpPr txBox="1"/>
          <p:nvPr/>
        </p:nvSpPr>
        <p:spPr>
          <a:xfrm>
            <a:off x="395536" y="188183"/>
            <a:ext cx="8568950" cy="5016758"/>
          </a:xfrm>
          <a:prstGeom prst="rect">
            <a:avLst/>
          </a:prstGeom>
          <a:noFill/>
        </p:spPr>
        <p:txBody>
          <a:bodyPr wrap="square" rtlCol="0">
            <a:spAutoFit/>
          </a:bodyPr>
          <a:lstStyle/>
          <a:p>
            <a:pPr algn="just"/>
            <a:endParaRPr lang="hu-HU" sz="1600" dirty="0" smtClean="0">
              <a:solidFill>
                <a:srgbClr val="FF0000"/>
              </a:solidFill>
            </a:endParaRPr>
          </a:p>
          <a:p>
            <a:pPr algn="just"/>
            <a:endParaRPr lang="hu-HU" sz="1600" dirty="0">
              <a:solidFill>
                <a:srgbClr val="FF0000"/>
              </a:solidFill>
            </a:endParaRPr>
          </a:p>
          <a:p>
            <a:pPr algn="just"/>
            <a:endParaRPr lang="hu-HU" sz="1600" dirty="0" smtClean="0">
              <a:solidFill>
                <a:srgbClr val="FF0000"/>
              </a:solidFill>
            </a:endParaRPr>
          </a:p>
          <a:p>
            <a:pPr algn="just"/>
            <a:r>
              <a:rPr lang="hu-HU" dirty="0" smtClean="0">
                <a:solidFill>
                  <a:srgbClr val="FF0000"/>
                </a:solidFill>
              </a:rPr>
              <a:t>EFOP </a:t>
            </a:r>
            <a:r>
              <a:rPr lang="hu-HU" dirty="0">
                <a:solidFill>
                  <a:srgbClr val="FF0000"/>
                </a:solidFill>
              </a:rPr>
              <a:t>1.3.2 Felzárkózási mentorhálózat fejlesztése – </a:t>
            </a:r>
            <a:r>
              <a:rPr lang="hu-HU" dirty="0" smtClean="0">
                <a:solidFill>
                  <a:srgbClr val="FF0000"/>
                </a:solidFill>
              </a:rPr>
              <a:t>kiemelt projekt, </a:t>
            </a:r>
            <a:r>
              <a:rPr lang="hu-HU" dirty="0">
                <a:solidFill>
                  <a:srgbClr val="FF0000"/>
                </a:solidFill>
              </a:rPr>
              <a:t>SZGYF, 2 Mrd </a:t>
            </a:r>
            <a:r>
              <a:rPr lang="hu-HU" dirty="0" smtClean="0">
                <a:solidFill>
                  <a:srgbClr val="FF0000"/>
                </a:solidFill>
              </a:rPr>
              <a:t>Ft</a:t>
            </a:r>
          </a:p>
          <a:p>
            <a:pPr algn="just"/>
            <a:endParaRPr lang="hu-HU" sz="1400" dirty="0">
              <a:solidFill>
                <a:srgbClr val="FF0000"/>
              </a:solidFill>
            </a:endParaRPr>
          </a:p>
          <a:p>
            <a:pPr algn="just"/>
            <a:r>
              <a:rPr lang="hu-HU" sz="1600" dirty="0"/>
              <a:t>A felhívás alapvető célja hogy a létrehozásra kerülő </a:t>
            </a:r>
            <a:r>
              <a:rPr lang="hu-HU" sz="1600" b="1" dirty="0"/>
              <a:t>roma mentorhálózat segítségével</a:t>
            </a:r>
            <a:r>
              <a:rPr lang="hu-HU" sz="1600" dirty="0"/>
              <a:t> a társadalmi felzárkózást szolgáló programok </a:t>
            </a:r>
            <a:r>
              <a:rPr lang="hu-HU" sz="1600" b="1" dirty="0"/>
              <a:t>a lehető legmagasabb arányban érjék el</a:t>
            </a:r>
            <a:r>
              <a:rPr lang="hu-HU" sz="1600" dirty="0"/>
              <a:t> a </a:t>
            </a:r>
            <a:r>
              <a:rPr lang="hu-HU" sz="1600" b="1" dirty="0"/>
              <a:t>hátrányos helyzetű</a:t>
            </a:r>
            <a:r>
              <a:rPr lang="hu-HU" sz="1600" dirty="0"/>
              <a:t> – elsősorban roma – </a:t>
            </a:r>
            <a:r>
              <a:rPr lang="hu-HU" sz="1600" b="1" dirty="0"/>
              <a:t>embereket</a:t>
            </a:r>
            <a:r>
              <a:rPr lang="hu-HU" sz="1600" dirty="0"/>
              <a:t>. Ennek érdekében „rásegítő mechanizmusokkal”, folyamattámogatással kell segíteni azt, hogy az esélyteremtő, hátrányt enyhítő programok szélesebb körben eljussanak a romákhoz, valamint a roma közösségek információhoz jussanak és aktivizálódjanak a programokban való részvételre. </a:t>
            </a:r>
            <a:endParaRPr lang="hu-HU" sz="1600" dirty="0" smtClean="0"/>
          </a:p>
          <a:p>
            <a:pPr algn="just"/>
            <a:endParaRPr lang="hu-HU" sz="1600" dirty="0"/>
          </a:p>
          <a:p>
            <a:pPr algn="just"/>
            <a:r>
              <a:rPr lang="hu-HU" sz="1600" dirty="0" smtClean="0"/>
              <a:t>A </a:t>
            </a:r>
            <a:r>
              <a:rPr lang="hu-HU" sz="1600" dirty="0"/>
              <a:t>konstrukció hiánypótló tevékenységet végez: </a:t>
            </a:r>
            <a:r>
              <a:rPr lang="hu-HU" sz="1600" b="1" dirty="0"/>
              <a:t>100 roma mentor, illetve 10 mentor koordinátor </a:t>
            </a:r>
            <a:r>
              <a:rPr lang="hu-HU" sz="1600" dirty="0"/>
              <a:t>tevékenysége nyomán összesen mintegy </a:t>
            </a:r>
            <a:r>
              <a:rPr lang="hu-HU" sz="1600" b="1" dirty="0"/>
              <a:t>40 000 fő kerül bevonásra</a:t>
            </a:r>
            <a:r>
              <a:rPr lang="hu-HU" sz="1600" dirty="0"/>
              <a:t>, ebből </a:t>
            </a:r>
            <a:r>
              <a:rPr lang="hu-HU" sz="1600" b="1" dirty="0"/>
              <a:t>8 000 roma </a:t>
            </a:r>
            <a:r>
              <a:rPr lang="hu-HU" sz="1600" dirty="0"/>
              <a:t>ember kap </a:t>
            </a:r>
            <a:r>
              <a:rPr lang="hu-HU" sz="1600" b="1" dirty="0"/>
              <a:t>mentori támogatást</a:t>
            </a:r>
            <a:r>
              <a:rPr lang="hu-HU" sz="1600" dirty="0"/>
              <a:t>, melynek célja elsősorban a </a:t>
            </a:r>
            <a:r>
              <a:rPr lang="hu-HU" sz="1600" b="1" dirty="0"/>
              <a:t>foglalkoztatási és képzési programokba való bekerülés </a:t>
            </a:r>
            <a:r>
              <a:rPr lang="hu-HU" sz="1600" dirty="0"/>
              <a:t>támogatása (EFOP, GINOP). A felzárkózási mentorhálózat munkájának eredményeképpen a </a:t>
            </a:r>
            <a:r>
              <a:rPr lang="hu-HU" sz="1600" b="1" dirty="0"/>
              <a:t>felzárkózást segítő programok eljutnak a leghátrányosabb helyzetűekhez, </a:t>
            </a:r>
            <a:r>
              <a:rPr lang="hu-HU" sz="1600" b="1" dirty="0" smtClean="0"/>
              <a:t>romákhoz</a:t>
            </a:r>
            <a:r>
              <a:rPr lang="hu-HU" sz="1600" dirty="0" smtClean="0"/>
              <a:t>.</a:t>
            </a:r>
          </a:p>
          <a:p>
            <a:pPr algn="just"/>
            <a:endParaRPr lang="hu-HU" sz="1600" dirty="0"/>
          </a:p>
          <a:p>
            <a:pPr algn="just"/>
            <a:r>
              <a:rPr lang="hu-HU" sz="1600" b="1" dirty="0" smtClean="0"/>
              <a:t>BAZ megyében 7 mentor </a:t>
            </a:r>
            <a:r>
              <a:rPr lang="hu-HU" sz="1600" dirty="0" smtClean="0"/>
              <a:t>dolgozik a projekt keretében, eddig </a:t>
            </a:r>
            <a:r>
              <a:rPr lang="hu-HU" sz="1600" b="1" dirty="0" smtClean="0"/>
              <a:t>4250 főt értek el, és 331 főt </a:t>
            </a:r>
            <a:r>
              <a:rPr lang="hu-HU" sz="1600" b="1" dirty="0" err="1" smtClean="0"/>
              <a:t>mentorálnak</a:t>
            </a:r>
            <a:r>
              <a:rPr lang="hu-HU" sz="1600" b="1" dirty="0" smtClean="0"/>
              <a:t>.</a:t>
            </a:r>
          </a:p>
        </p:txBody>
      </p:sp>
    </p:spTree>
    <p:extLst>
      <p:ext uri="{BB962C8B-B14F-4D97-AF65-F5344CB8AC3E}">
        <p14:creationId xmlns:p14="http://schemas.microsoft.com/office/powerpoint/2010/main" val="4140687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 számának helye 1"/>
          <p:cNvSpPr>
            <a:spLocks noGrp="1"/>
          </p:cNvSpPr>
          <p:nvPr>
            <p:ph type="sldNum" sz="quarter" idx="12"/>
          </p:nvPr>
        </p:nvSpPr>
        <p:spPr/>
        <p:txBody>
          <a:bodyPr/>
          <a:lstStyle/>
          <a:p>
            <a:fld id="{A8244289-BECE-40EE-84B8-AE029796AF85}" type="slidenum">
              <a:rPr lang="hu-HU" smtClean="0">
                <a:solidFill>
                  <a:prstClr val="black">
                    <a:tint val="75000"/>
                  </a:prstClr>
                </a:solidFill>
              </a:rPr>
              <a:pPr/>
              <a:t>9</a:t>
            </a:fld>
            <a:endParaRPr lang="hu-HU">
              <a:solidFill>
                <a:prstClr val="black">
                  <a:tint val="75000"/>
                </a:prstClr>
              </a:solidFill>
            </a:endParaRPr>
          </a:p>
        </p:txBody>
      </p:sp>
      <p:sp>
        <p:nvSpPr>
          <p:cNvPr id="4" name="Szövegdoboz 3"/>
          <p:cNvSpPr txBox="1"/>
          <p:nvPr/>
        </p:nvSpPr>
        <p:spPr>
          <a:xfrm>
            <a:off x="315027" y="450166"/>
            <a:ext cx="3104845" cy="6155531"/>
          </a:xfrm>
          <a:prstGeom prst="rect">
            <a:avLst/>
          </a:prstGeom>
          <a:noFill/>
        </p:spPr>
        <p:txBody>
          <a:bodyPr wrap="square" rtlCol="0">
            <a:spAutoFit/>
          </a:bodyPr>
          <a:lstStyle/>
          <a:p>
            <a:pPr algn="just"/>
            <a:endParaRPr lang="hu-HU" sz="1400" dirty="0">
              <a:solidFill>
                <a:srgbClr val="FF0000"/>
              </a:solidFill>
            </a:endParaRPr>
          </a:p>
          <a:p>
            <a:pPr algn="just"/>
            <a:endParaRPr lang="hu-HU" sz="1600" dirty="0" smtClean="0">
              <a:solidFill>
                <a:srgbClr val="FF0000"/>
              </a:solidFill>
            </a:endParaRPr>
          </a:p>
          <a:p>
            <a:pPr algn="just"/>
            <a:r>
              <a:rPr lang="hu-HU" sz="1600" dirty="0" smtClean="0">
                <a:solidFill>
                  <a:srgbClr val="FF0000"/>
                </a:solidFill>
              </a:rPr>
              <a:t>EFOP-1.4.2 </a:t>
            </a:r>
            <a:r>
              <a:rPr lang="hu-HU" sz="1600" dirty="0">
                <a:solidFill>
                  <a:srgbClr val="FF0000"/>
                </a:solidFill>
              </a:rPr>
              <a:t>Integrált térségi gyermekprogramok támogatása a hátrányos helyzetű térségekben – standard, </a:t>
            </a:r>
            <a:r>
              <a:rPr lang="hu-HU" sz="1600" dirty="0" smtClean="0">
                <a:solidFill>
                  <a:srgbClr val="FF0000"/>
                </a:solidFill>
              </a:rPr>
              <a:t>14,89 </a:t>
            </a:r>
            <a:r>
              <a:rPr lang="hu-HU" sz="1600" dirty="0">
                <a:solidFill>
                  <a:srgbClr val="FF0000"/>
                </a:solidFill>
              </a:rPr>
              <a:t>Mrd </a:t>
            </a:r>
            <a:r>
              <a:rPr lang="hu-HU" sz="1600" dirty="0" smtClean="0">
                <a:solidFill>
                  <a:srgbClr val="FF0000"/>
                </a:solidFill>
              </a:rPr>
              <a:t>Ft</a:t>
            </a:r>
          </a:p>
          <a:p>
            <a:pPr algn="just"/>
            <a:endParaRPr lang="hu-HU" sz="1400" dirty="0" smtClean="0">
              <a:solidFill>
                <a:srgbClr val="FF0000"/>
              </a:solidFill>
            </a:endParaRPr>
          </a:p>
          <a:p>
            <a:pPr algn="just"/>
            <a:r>
              <a:rPr lang="hu-HU" sz="1300" dirty="0"/>
              <a:t>A helyi igényekre és szükségletekre reagálva a fejlesztés átfogó célja a 2007-2013 közötti programozási időszakban indított integrált térségi gyermekprogramok továbbfejlesztése, újabb célterületekre való kiterjesztése specifikus célok elérésével (pl. a szegénység csökkentése érdekében családi gazdálkodási stratégiák átalakítása, jövőkép kialakítása; az alacsony képzettség hosszú távú csökkentése, a hátrányos helyzetű gyerekek iskolai és iskolán kívüli képesség- és készségfejlesztése; egészségtudatos életmód elterjesztése a hátrányos helyzetű gyerekek és szüleik körében stb</a:t>
            </a:r>
            <a:r>
              <a:rPr lang="hu-HU" sz="1300" dirty="0" smtClean="0"/>
              <a:t>.)</a:t>
            </a:r>
          </a:p>
          <a:p>
            <a:pPr algn="just"/>
            <a:endParaRPr lang="hu-HU" sz="1300" dirty="0">
              <a:solidFill>
                <a:srgbClr val="FF0000"/>
              </a:solidFill>
            </a:endParaRPr>
          </a:p>
          <a:p>
            <a:pPr algn="just"/>
            <a:r>
              <a:rPr lang="hu-HU" sz="1300" dirty="0"/>
              <a:t>A konstrukció </a:t>
            </a:r>
            <a:r>
              <a:rPr lang="hu-HU" sz="1300" b="1" dirty="0"/>
              <a:t>31</a:t>
            </a:r>
            <a:r>
              <a:rPr lang="hu-HU" sz="1300" dirty="0"/>
              <a:t> hátrányos helyzetű célterületen (</a:t>
            </a:r>
            <a:r>
              <a:rPr lang="hu-HU" sz="1300" b="1" dirty="0"/>
              <a:t>kedvezményezett járásban</a:t>
            </a:r>
            <a:r>
              <a:rPr lang="hu-HU" sz="1300" dirty="0"/>
              <a:t>) biztosítja a gyermekeket sújtó nélkülözés újratermelődésének megakadályozását és a gyermekek esélyeinek növelését. </a:t>
            </a:r>
            <a:r>
              <a:rPr lang="hu-HU" sz="1300" b="1" dirty="0"/>
              <a:t>25 ezer gyermeket</a:t>
            </a:r>
            <a:r>
              <a:rPr lang="hu-HU" sz="1300" dirty="0"/>
              <a:t> </a:t>
            </a:r>
            <a:r>
              <a:rPr lang="hu-HU" sz="1300" dirty="0" smtClean="0"/>
              <a:t>fog elérni </a:t>
            </a:r>
            <a:r>
              <a:rPr lang="hu-HU" sz="1300" dirty="0"/>
              <a:t>a program</a:t>
            </a:r>
            <a:r>
              <a:rPr lang="hu-HU" sz="1300" dirty="0" smtClean="0"/>
              <a:t>.</a:t>
            </a:r>
            <a:endParaRPr lang="hu-HU" sz="1300" dirty="0">
              <a:solidFill>
                <a:srgbClr val="FF0000"/>
              </a:solidFill>
            </a:endParaRPr>
          </a:p>
        </p:txBody>
      </p:sp>
      <p:graphicFrame>
        <p:nvGraphicFramePr>
          <p:cNvPr id="9" name="Táblázat 8"/>
          <p:cNvGraphicFramePr>
            <a:graphicFrameLocks noGrp="1"/>
          </p:cNvGraphicFramePr>
          <p:nvPr>
            <p:extLst>
              <p:ext uri="{D42A27DB-BD31-4B8C-83A1-F6EECF244321}">
                <p14:modId xmlns:p14="http://schemas.microsoft.com/office/powerpoint/2010/main" val="3990003781"/>
              </p:ext>
            </p:extLst>
          </p:nvPr>
        </p:nvGraphicFramePr>
        <p:xfrm>
          <a:off x="3635896" y="1628800"/>
          <a:ext cx="5256585" cy="457200"/>
        </p:xfrm>
        <a:graphic>
          <a:graphicData uri="http://schemas.openxmlformats.org/drawingml/2006/table">
            <a:tbl>
              <a:tblPr/>
              <a:tblGrid>
                <a:gridCol w="3039825"/>
                <a:gridCol w="1158029"/>
                <a:gridCol w="1058731"/>
              </a:tblGrid>
              <a:tr h="209550">
                <a:tc>
                  <a:txBody>
                    <a:bodyPr/>
                    <a:lstStyle/>
                    <a:p>
                      <a:pPr algn="ctr"/>
                      <a:r>
                        <a:rPr lang="hu-HU" sz="1000" b="0" dirty="0">
                          <a:solidFill>
                            <a:srgbClr val="212121"/>
                          </a:solidFill>
                          <a:effectLst/>
                          <a:latin typeface="+mn-lt"/>
                        </a:rPr>
                        <a:t> </a:t>
                      </a:r>
                      <a:r>
                        <a:rPr lang="hu-HU" sz="1000" b="0" dirty="0" smtClean="0">
                          <a:solidFill>
                            <a:srgbClr val="212121"/>
                          </a:solidFill>
                          <a:effectLst/>
                          <a:latin typeface="+mn-lt"/>
                        </a:rPr>
                        <a:t>Település/</a:t>
                      </a:r>
                      <a:r>
                        <a:rPr lang="hu-HU" sz="1000" b="0" dirty="0">
                          <a:solidFill>
                            <a:srgbClr val="212121"/>
                          </a:solidFill>
                          <a:effectLst/>
                          <a:latin typeface="+mn-lt"/>
                        </a:rPr>
                        <a:t/>
                      </a:r>
                      <a:br>
                        <a:rPr lang="hu-HU" sz="1000" b="0" dirty="0">
                          <a:solidFill>
                            <a:srgbClr val="212121"/>
                          </a:solidFill>
                          <a:effectLst/>
                          <a:latin typeface="+mn-lt"/>
                        </a:rPr>
                      </a:br>
                      <a:r>
                        <a:rPr lang="hu-HU" sz="1000" b="0" dirty="0">
                          <a:solidFill>
                            <a:srgbClr val="212121"/>
                          </a:solidFill>
                          <a:effectLst/>
                          <a:latin typeface="+mn-lt"/>
                        </a:rPr>
                        <a:t>Pályázó neve </a:t>
                      </a:r>
                      <a:r>
                        <a:rPr lang="hu-HU" sz="1000" b="0" dirty="0" smtClean="0">
                          <a:solidFill>
                            <a:srgbClr val="212121"/>
                          </a:solidFill>
                          <a:effectLst/>
                          <a:latin typeface="+mn-lt"/>
                        </a:rPr>
                        <a:t>:</a:t>
                      </a:r>
                      <a:endParaRPr lang="hu-HU" sz="1000" b="0" dirty="0">
                        <a:solidFill>
                          <a:srgbClr val="212121"/>
                        </a:solidFill>
                        <a:effectLst/>
                        <a:latin typeface="+mn-lt"/>
                      </a:endParaRPr>
                    </a:p>
                  </a:txBody>
                  <a:tcPr marL="19050" marR="19050" marT="0" marB="0" anchor="ctr">
                    <a:lnL>
                      <a:noFill/>
                    </a:lnL>
                    <a:lnR w="9525" cap="flat" cmpd="sng" algn="ctr">
                      <a:solidFill>
                        <a:srgbClr val="999999"/>
                      </a:solidFill>
                      <a:prstDash val="solid"/>
                      <a:round/>
                      <a:headEnd type="none" w="med" len="med"/>
                      <a:tailEnd type="none" w="med" len="med"/>
                    </a:lnR>
                    <a:lnT>
                      <a:noFill/>
                    </a:lnT>
                    <a:lnB>
                      <a:noFill/>
                    </a:lnB>
                    <a:solidFill>
                      <a:srgbClr val="DADADA"/>
                    </a:solidFill>
                  </a:tcPr>
                </a:tc>
                <a:tc>
                  <a:txBody>
                    <a:bodyPr/>
                    <a:lstStyle/>
                    <a:p>
                      <a:pPr algn="ctr"/>
                      <a:r>
                        <a:rPr lang="hu-HU" sz="1000" b="0" dirty="0">
                          <a:solidFill>
                            <a:srgbClr val="555555"/>
                          </a:solidFill>
                          <a:effectLst/>
                          <a:latin typeface="+mn-lt"/>
                        </a:rPr>
                        <a:t> Támogatási döntés</a:t>
                      </a:r>
                      <a:br>
                        <a:rPr lang="hu-HU" sz="1000" b="0" dirty="0">
                          <a:solidFill>
                            <a:srgbClr val="555555"/>
                          </a:solidFill>
                          <a:effectLst/>
                          <a:latin typeface="+mn-lt"/>
                        </a:rPr>
                      </a:br>
                      <a:r>
                        <a:rPr lang="hu-HU" sz="1000" b="0" dirty="0">
                          <a:solidFill>
                            <a:srgbClr val="555555"/>
                          </a:solidFill>
                          <a:effectLst/>
                          <a:latin typeface="+mn-lt"/>
                        </a:rPr>
                        <a:t>dátuma:</a:t>
                      </a:r>
                    </a:p>
                  </a:txBody>
                  <a:tcPr marL="19050" marR="19050" marT="0" marB="0" anchor="ctr">
                    <a:lnL w="9525" cap="flat" cmpd="sng" algn="ctr">
                      <a:solidFill>
                        <a:srgbClr val="999999"/>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c>
                  <a:txBody>
                    <a:bodyPr/>
                    <a:lstStyle/>
                    <a:p>
                      <a:pPr algn="ctr"/>
                      <a:r>
                        <a:rPr lang="hu-HU" sz="1000" b="0" dirty="0">
                          <a:solidFill>
                            <a:srgbClr val="555555"/>
                          </a:solidFill>
                          <a:effectLst/>
                          <a:latin typeface="+mn-lt"/>
                        </a:rPr>
                        <a:t> Megítélt támogatás</a:t>
                      </a:r>
                      <a:br>
                        <a:rPr lang="hu-HU" sz="1000" b="0" dirty="0">
                          <a:solidFill>
                            <a:srgbClr val="555555"/>
                          </a:solidFill>
                          <a:effectLst/>
                          <a:latin typeface="+mn-lt"/>
                        </a:rPr>
                      </a:br>
                      <a:r>
                        <a:rPr lang="hu-HU" sz="1000" b="0" dirty="0">
                          <a:solidFill>
                            <a:srgbClr val="555555"/>
                          </a:solidFill>
                          <a:effectLst/>
                          <a:latin typeface="+mn-lt"/>
                        </a:rPr>
                        <a:t>(HUF):</a:t>
                      </a:r>
                    </a:p>
                  </a:txBody>
                  <a:tcPr marL="19050" marR="19050" marT="0"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a:noFill/>
                    </a:lnT>
                    <a:lnB>
                      <a:noFill/>
                    </a:lnB>
                    <a:solidFill>
                      <a:srgbClr val="E6E6E6"/>
                    </a:solidFill>
                  </a:tcPr>
                </a:tc>
              </a:tr>
            </a:tbl>
          </a:graphicData>
        </a:graphic>
      </p:graphicFrame>
      <p:graphicFrame>
        <p:nvGraphicFramePr>
          <p:cNvPr id="10" name="Táblázat 9"/>
          <p:cNvGraphicFramePr>
            <a:graphicFrameLocks noGrp="1"/>
          </p:cNvGraphicFramePr>
          <p:nvPr>
            <p:extLst>
              <p:ext uri="{D42A27DB-BD31-4B8C-83A1-F6EECF244321}">
                <p14:modId xmlns:p14="http://schemas.microsoft.com/office/powerpoint/2010/main" val="3057574812"/>
              </p:ext>
            </p:extLst>
          </p:nvPr>
        </p:nvGraphicFramePr>
        <p:xfrm>
          <a:off x="3635896" y="1988840"/>
          <a:ext cx="5254693" cy="4163902"/>
        </p:xfrm>
        <a:graphic>
          <a:graphicData uri="http://schemas.openxmlformats.org/drawingml/2006/table">
            <a:tbl>
              <a:tblPr/>
              <a:tblGrid>
                <a:gridCol w="3075809"/>
                <a:gridCol w="1172663"/>
                <a:gridCol w="1006221"/>
              </a:tblGrid>
              <a:tr h="34672">
                <a:tc>
                  <a:txBody>
                    <a:bodyPr/>
                    <a:lstStyle/>
                    <a:p>
                      <a:endParaRPr lang="hu-HU" sz="700" dirty="0">
                        <a:effectLst/>
                        <a:latin typeface="Tahoma"/>
                      </a:endParaRPr>
                    </a:p>
                  </a:txBody>
                  <a:tcPr marL="17680" marR="17680" marT="0" marB="0" anchor="ctr">
                    <a:lnL>
                      <a:noFill/>
                    </a:lnL>
                    <a:lnR w="9525" cap="flat" cmpd="sng" algn="ctr">
                      <a:solidFill>
                        <a:schemeClr val="bg1"/>
                      </a:solidFill>
                      <a:prstDash val="solid"/>
                      <a:round/>
                      <a:headEnd type="none" w="med" len="med"/>
                      <a:tailEnd type="none" w="med" len="med"/>
                    </a:lnR>
                    <a:lnT>
                      <a:noFill/>
                    </a:lnT>
                    <a:lnB>
                      <a:noFill/>
                    </a:lnB>
                  </a:tcPr>
                </a:tc>
                <a:tc>
                  <a:txBody>
                    <a:bodyPr/>
                    <a:lstStyle/>
                    <a:p>
                      <a:endParaRPr lang="hu-HU" sz="700">
                        <a:effectLst/>
                        <a:latin typeface="Tahoma"/>
                      </a:endParaRPr>
                    </a:p>
                  </a:txBody>
                  <a:tcPr marL="17680" marR="176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c>
                  <a:txBody>
                    <a:bodyPr/>
                    <a:lstStyle/>
                    <a:p>
                      <a:endParaRPr lang="hu-HU" sz="700" dirty="0">
                        <a:effectLst/>
                        <a:latin typeface="Tahoma"/>
                      </a:endParaRPr>
                    </a:p>
                  </a:txBody>
                  <a:tcPr marL="17680" marR="176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a:noFill/>
                    </a:lnB>
                  </a:tcPr>
                </a:tc>
              </a:tr>
              <a:tr h="318899">
                <a:tc>
                  <a:txBody>
                    <a:bodyPr/>
                    <a:lstStyle/>
                    <a:p>
                      <a:pPr algn="l" fontAlgn="t"/>
                      <a:r>
                        <a:rPr lang="hu-HU" sz="1000" b="1" kern="1200" dirty="0" smtClean="0">
                          <a:solidFill>
                            <a:schemeClr val="tx1"/>
                          </a:solidFill>
                          <a:latin typeface="+mn-lt"/>
                          <a:ea typeface="+mn-ea"/>
                          <a:cs typeface="+mn-cs"/>
                        </a:rPr>
                        <a:t>Gönc</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a:solidFill>
                            <a:schemeClr val="tx1"/>
                          </a:solidFill>
                          <a:latin typeface="+mn-lt"/>
                          <a:ea typeface="+mn-ea"/>
                          <a:cs typeface="+mn-cs"/>
                        </a:rPr>
                        <a:t>ABAÚJ-HEGYKÖZI TÖBBCÉLÚ KISTÉRSÉGI </a:t>
                      </a:r>
                      <a:r>
                        <a:rPr lang="hu-HU" sz="1000" kern="1200" dirty="0" smtClean="0">
                          <a:solidFill>
                            <a:schemeClr val="tx1"/>
                          </a:solidFill>
                          <a:latin typeface="+mn-lt"/>
                          <a:ea typeface="+mn-ea"/>
                          <a:cs typeface="+mn-cs"/>
                        </a:rPr>
                        <a:t>TÁRSULÁS</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101173"/>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2017.11.07</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a:noFill/>
                    </a:lnT>
                    <a:lnB w="9525" cap="flat" cmpd="sng" algn="ctr">
                      <a:solidFill>
                        <a:srgbClr val="908976"/>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499 998 680</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D0223C"/>
                      </a:solidFill>
                      <a:prstDash val="solid"/>
                      <a:round/>
                      <a:headEnd type="none" w="med" len="med"/>
                      <a:tailEnd type="none" w="med" len="med"/>
                    </a:lnR>
                    <a:lnT>
                      <a:noFill/>
                    </a:lnT>
                    <a:lnB w="9525" cap="flat" cmpd="sng" algn="ctr">
                      <a:solidFill>
                        <a:srgbClr val="70B33C"/>
                      </a:solidFill>
                      <a:prstDash val="solid"/>
                      <a:round/>
                      <a:headEnd type="none" w="med" len="med"/>
                      <a:tailEnd type="none" w="med" len="med"/>
                    </a:lnB>
                  </a:tcPr>
                </a:tc>
              </a:tr>
              <a:tr h="452596">
                <a:tc>
                  <a:txBody>
                    <a:bodyPr/>
                    <a:lstStyle/>
                    <a:p>
                      <a:pPr algn="l" fontAlgn="t"/>
                      <a:r>
                        <a:rPr lang="hu-HU" sz="1000" b="1" kern="1200" dirty="0" smtClean="0">
                          <a:solidFill>
                            <a:schemeClr val="tx1"/>
                          </a:solidFill>
                          <a:latin typeface="+mn-lt"/>
                          <a:ea typeface="+mn-ea"/>
                          <a:cs typeface="+mn-cs"/>
                        </a:rPr>
                        <a:t>Cigánd</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a:solidFill>
                            <a:schemeClr val="tx1"/>
                          </a:solidFill>
                          <a:latin typeface="+mn-lt"/>
                          <a:ea typeface="+mn-ea"/>
                          <a:cs typeface="+mn-cs"/>
                        </a:rPr>
                        <a:t>BODROGKÖZI TÖBBCÉLÚ KISTÉRSÉGI </a:t>
                      </a:r>
                      <a:r>
                        <a:rPr lang="hu-HU" sz="1000" kern="1200" dirty="0" smtClean="0">
                          <a:solidFill>
                            <a:schemeClr val="tx1"/>
                          </a:solidFill>
                          <a:latin typeface="+mn-lt"/>
                          <a:ea typeface="+mn-ea"/>
                          <a:cs typeface="+mn-cs"/>
                        </a:rPr>
                        <a:t>TÁRSULÁS</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101173"/>
                      </a:solidFill>
                      <a:prstDash val="solid"/>
                      <a:round/>
                      <a:headEnd type="none" w="med" len="med"/>
                      <a:tailEnd type="none" w="med" len="med"/>
                    </a:lnT>
                    <a:lnB w="9525" cap="flat" cmpd="sng" algn="ctr">
                      <a:solidFill>
                        <a:srgbClr val="408676"/>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8976"/>
                      </a:solidFill>
                      <a:prstDash val="solid"/>
                      <a:round/>
                      <a:headEnd type="none" w="med" len="med"/>
                      <a:tailEnd type="none" w="med" len="med"/>
                    </a:lnT>
                    <a:lnB w="9525" cap="flat" cmpd="sng" algn="ctr">
                      <a:solidFill>
                        <a:srgbClr val="A0575C"/>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500 000 </a:t>
                      </a:r>
                      <a:r>
                        <a:rPr lang="hu-HU" sz="1000" kern="1200" dirty="0" err="1">
                          <a:solidFill>
                            <a:schemeClr val="tx1"/>
                          </a:solidFill>
                          <a:latin typeface="+mn-lt"/>
                          <a:ea typeface="+mn-ea"/>
                          <a:cs typeface="+mn-cs"/>
                        </a:rPr>
                        <a:t>000</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101173"/>
                      </a:solidFill>
                      <a:prstDash val="solid"/>
                      <a:round/>
                      <a:headEnd type="none" w="med" len="med"/>
                      <a:tailEnd type="none" w="med" len="med"/>
                    </a:lnR>
                    <a:lnT w="9525" cap="flat" cmpd="sng" algn="ctr">
                      <a:solidFill>
                        <a:srgbClr val="70B33C"/>
                      </a:solidFill>
                      <a:prstDash val="solid"/>
                      <a:round/>
                      <a:headEnd type="none" w="med" len="med"/>
                      <a:tailEnd type="none" w="med" len="med"/>
                    </a:lnT>
                    <a:lnB w="9525" cap="flat" cmpd="sng" algn="ctr">
                      <a:solidFill>
                        <a:srgbClr val="600571"/>
                      </a:solidFill>
                      <a:prstDash val="solid"/>
                      <a:round/>
                      <a:headEnd type="none" w="med" len="med"/>
                      <a:tailEnd type="none" w="med" len="med"/>
                    </a:lnB>
                  </a:tcPr>
                </a:tc>
              </a:tr>
              <a:tr h="565745">
                <a:tc>
                  <a:txBody>
                    <a:bodyPr/>
                    <a:lstStyle/>
                    <a:p>
                      <a:pPr algn="l" fontAlgn="t"/>
                      <a:r>
                        <a:rPr lang="hu-HU" sz="1000" b="1" kern="1200" dirty="0" smtClean="0">
                          <a:solidFill>
                            <a:schemeClr val="tx1"/>
                          </a:solidFill>
                          <a:latin typeface="+mn-lt"/>
                          <a:ea typeface="+mn-ea"/>
                          <a:cs typeface="+mn-cs"/>
                        </a:rPr>
                        <a:t>Edelény</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a:solidFill>
                            <a:schemeClr val="tx1"/>
                          </a:solidFill>
                          <a:latin typeface="+mn-lt"/>
                          <a:ea typeface="+mn-ea"/>
                          <a:cs typeface="+mn-cs"/>
                        </a:rPr>
                        <a:t>EDELÉNY VÁROS </a:t>
                      </a:r>
                      <a:r>
                        <a:rPr lang="hu-HU" sz="1000" kern="1200" dirty="0" smtClean="0">
                          <a:solidFill>
                            <a:schemeClr val="tx1"/>
                          </a:solidFill>
                          <a:latin typeface="+mn-lt"/>
                          <a:ea typeface="+mn-ea"/>
                          <a:cs typeface="+mn-cs"/>
                        </a:rPr>
                        <a:t>ÖNKORMÁNYZATA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408676"/>
                      </a:solidFill>
                      <a:prstDash val="solid"/>
                      <a:round/>
                      <a:headEnd type="none" w="med" len="med"/>
                      <a:tailEnd type="none" w="med" len="med"/>
                    </a:lnT>
                    <a:lnB w="9525" cap="flat" cmpd="sng" algn="ctr">
                      <a:solidFill>
                        <a:srgbClr val="E00FE1"/>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2017.10.04</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A0575C"/>
                      </a:solidFill>
                      <a:prstDash val="solid"/>
                      <a:round/>
                      <a:headEnd type="none" w="med" len="med"/>
                      <a:tailEnd type="none" w="med" len="med"/>
                    </a:lnT>
                    <a:lnB w="9525" cap="flat" cmpd="sng" algn="ctr">
                      <a:solidFill>
                        <a:srgbClr val="903275"/>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499 927 078</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408676"/>
                      </a:solidFill>
                      <a:prstDash val="solid"/>
                      <a:round/>
                      <a:headEnd type="none" w="med" len="med"/>
                      <a:tailEnd type="none" w="med" len="med"/>
                    </a:lnR>
                    <a:lnT w="9525" cap="flat" cmpd="sng" algn="ctr">
                      <a:solidFill>
                        <a:srgbClr val="600571"/>
                      </a:solidFill>
                      <a:prstDash val="solid"/>
                      <a:round/>
                      <a:headEnd type="none" w="med" len="med"/>
                      <a:tailEnd type="none" w="med" len="med"/>
                    </a:lnT>
                    <a:lnB w="9525" cap="flat" cmpd="sng" algn="ctr">
                      <a:solidFill>
                        <a:srgbClr val="401077"/>
                      </a:solidFill>
                      <a:prstDash val="solid"/>
                      <a:round/>
                      <a:headEnd type="none" w="med" len="med"/>
                      <a:tailEnd type="none" w="med" len="med"/>
                    </a:lnB>
                  </a:tcPr>
                </a:tc>
              </a:tr>
              <a:tr h="452596">
                <a:tc>
                  <a:txBody>
                    <a:bodyPr/>
                    <a:lstStyle/>
                    <a:p>
                      <a:pPr algn="l" fontAlgn="t"/>
                      <a:r>
                        <a:rPr lang="hu-HU" sz="1000" b="1" kern="1200" dirty="0" smtClean="0">
                          <a:solidFill>
                            <a:schemeClr val="tx1"/>
                          </a:solidFill>
                          <a:latin typeface="+mn-lt"/>
                          <a:ea typeface="+mn-ea"/>
                          <a:cs typeface="+mn-cs"/>
                        </a:rPr>
                        <a:t>Encs</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err="1">
                          <a:solidFill>
                            <a:schemeClr val="tx1"/>
                          </a:solidFill>
                          <a:latin typeface="+mn-lt"/>
                          <a:ea typeface="+mn-ea"/>
                          <a:cs typeface="+mn-cs"/>
                        </a:rPr>
                        <a:t>ENCS</a:t>
                      </a:r>
                      <a:r>
                        <a:rPr lang="hu-HU" sz="1000" kern="1200" dirty="0">
                          <a:solidFill>
                            <a:schemeClr val="tx1"/>
                          </a:solidFill>
                          <a:latin typeface="+mn-lt"/>
                          <a:ea typeface="+mn-ea"/>
                          <a:cs typeface="+mn-cs"/>
                        </a:rPr>
                        <a:t> VÁROS </a:t>
                      </a:r>
                      <a:r>
                        <a:rPr lang="hu-HU" sz="1000" kern="1200" dirty="0" smtClean="0">
                          <a:solidFill>
                            <a:schemeClr val="tx1"/>
                          </a:solidFill>
                          <a:latin typeface="+mn-lt"/>
                          <a:ea typeface="+mn-ea"/>
                          <a:cs typeface="+mn-cs"/>
                        </a:rPr>
                        <a:t>ÖNKORMÁNYZATA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E00FE1"/>
                      </a:solidFill>
                      <a:prstDash val="solid"/>
                      <a:round/>
                      <a:headEnd type="none" w="med" len="med"/>
                      <a:tailEnd type="none" w="med" len="med"/>
                    </a:lnT>
                    <a:lnB w="9525" cap="flat" cmpd="sng" algn="ctr">
                      <a:solidFill>
                        <a:srgbClr val="C0B93C"/>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903275"/>
                      </a:solidFill>
                      <a:prstDash val="solid"/>
                      <a:round/>
                      <a:headEnd type="none" w="med" len="med"/>
                      <a:tailEnd type="none" w="med" len="med"/>
                    </a:lnT>
                    <a:lnB w="9525" cap="flat" cmpd="sng" algn="ctr">
                      <a:solidFill>
                        <a:srgbClr val="601C7B"/>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499 040 000</a:t>
                      </a: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E00FE1"/>
                      </a:solidFill>
                      <a:prstDash val="solid"/>
                      <a:round/>
                      <a:headEnd type="none" w="med" len="med"/>
                      <a:tailEnd type="none" w="med" len="med"/>
                    </a:lnR>
                    <a:lnT w="9525" cap="flat" cmpd="sng" algn="ctr">
                      <a:solidFill>
                        <a:srgbClr val="401077"/>
                      </a:solidFill>
                      <a:prstDash val="solid"/>
                      <a:round/>
                      <a:headEnd type="none" w="med" len="med"/>
                      <a:tailEnd type="none" w="med" len="med"/>
                    </a:lnT>
                    <a:lnB w="9525" cap="flat" cmpd="sng" algn="ctr">
                      <a:solidFill>
                        <a:srgbClr val="908976"/>
                      </a:solidFill>
                      <a:prstDash val="solid"/>
                      <a:round/>
                      <a:headEnd type="none" w="med" len="med"/>
                      <a:tailEnd type="none" w="med" len="med"/>
                    </a:lnB>
                  </a:tcPr>
                </a:tc>
              </a:tr>
              <a:tr h="452596">
                <a:tc>
                  <a:txBody>
                    <a:bodyPr/>
                    <a:lstStyle/>
                    <a:p>
                      <a:pPr algn="l" fontAlgn="t"/>
                      <a:r>
                        <a:rPr lang="hu-HU" sz="1000" b="1" kern="1200" dirty="0" smtClean="0">
                          <a:solidFill>
                            <a:schemeClr val="tx1"/>
                          </a:solidFill>
                          <a:latin typeface="+mn-lt"/>
                          <a:ea typeface="+mn-ea"/>
                          <a:cs typeface="+mn-cs"/>
                        </a:rPr>
                        <a:t>Mezőcsát</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err="1">
                          <a:solidFill>
                            <a:schemeClr val="tx1"/>
                          </a:solidFill>
                          <a:latin typeface="+mn-lt"/>
                          <a:ea typeface="+mn-ea"/>
                          <a:cs typeface="+mn-cs"/>
                        </a:rPr>
                        <a:t>MEZŐCSÁT</a:t>
                      </a:r>
                      <a:r>
                        <a:rPr lang="hu-HU" sz="1000" kern="1200" dirty="0">
                          <a:solidFill>
                            <a:schemeClr val="tx1"/>
                          </a:solidFill>
                          <a:latin typeface="+mn-lt"/>
                          <a:ea typeface="+mn-ea"/>
                          <a:cs typeface="+mn-cs"/>
                        </a:rPr>
                        <a:t> KISTÉRSÉG TÖBBCÉLÚ </a:t>
                      </a:r>
                      <a:r>
                        <a:rPr lang="hu-HU" sz="1000" kern="1200" dirty="0" smtClean="0">
                          <a:solidFill>
                            <a:schemeClr val="tx1"/>
                          </a:solidFill>
                          <a:latin typeface="+mn-lt"/>
                          <a:ea typeface="+mn-ea"/>
                          <a:cs typeface="+mn-cs"/>
                        </a:rPr>
                        <a:t>TÁRSULÁSA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B93C"/>
                      </a:solidFill>
                      <a:prstDash val="solid"/>
                      <a:round/>
                      <a:headEnd type="none" w="med" len="med"/>
                      <a:tailEnd type="none" w="med" len="med"/>
                    </a:lnT>
                    <a:lnB w="9525" cap="flat" cmpd="sng" algn="ctr">
                      <a:solidFill>
                        <a:srgbClr val="C0283C"/>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601C7B"/>
                      </a:solidFill>
                      <a:prstDash val="solid"/>
                      <a:round/>
                      <a:headEnd type="none" w="med" len="med"/>
                      <a:tailEnd type="none" w="med" len="med"/>
                    </a:lnT>
                    <a:lnB w="9525" cap="flat" cmpd="sng" algn="ctr">
                      <a:solidFill>
                        <a:srgbClr val="30B377"/>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500 000 </a:t>
                      </a:r>
                      <a:r>
                        <a:rPr lang="hu-HU" sz="1000" kern="1200" dirty="0" err="1">
                          <a:solidFill>
                            <a:schemeClr val="tx1"/>
                          </a:solidFill>
                          <a:latin typeface="+mn-lt"/>
                          <a:ea typeface="+mn-ea"/>
                          <a:cs typeface="+mn-cs"/>
                        </a:rPr>
                        <a:t>000</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C0B93C"/>
                      </a:solidFill>
                      <a:prstDash val="solid"/>
                      <a:round/>
                      <a:headEnd type="none" w="med" len="med"/>
                      <a:tailEnd type="none" w="med" len="med"/>
                    </a:lnR>
                    <a:lnT w="9525" cap="flat" cmpd="sng" algn="ctr">
                      <a:solidFill>
                        <a:srgbClr val="908976"/>
                      </a:solidFill>
                      <a:prstDash val="solid"/>
                      <a:round/>
                      <a:headEnd type="none" w="med" len="med"/>
                      <a:tailEnd type="none" w="med" len="med"/>
                    </a:lnT>
                    <a:lnB w="9525" cap="flat" cmpd="sng" algn="ctr">
                      <a:solidFill>
                        <a:srgbClr val="A0575C"/>
                      </a:solidFill>
                      <a:prstDash val="solid"/>
                      <a:round/>
                      <a:headEnd type="none" w="med" len="med"/>
                      <a:tailEnd type="none" w="med" len="med"/>
                    </a:lnB>
                  </a:tcPr>
                </a:tc>
              </a:tr>
              <a:tr h="491649">
                <a:tc>
                  <a:txBody>
                    <a:bodyPr/>
                    <a:lstStyle/>
                    <a:p>
                      <a:pPr algn="l" fontAlgn="t"/>
                      <a:r>
                        <a:rPr lang="hu-HU" sz="1000" b="1" kern="1200" dirty="0" smtClean="0">
                          <a:solidFill>
                            <a:schemeClr val="tx1"/>
                          </a:solidFill>
                          <a:latin typeface="+mn-lt"/>
                          <a:ea typeface="+mn-ea"/>
                          <a:cs typeface="+mn-cs"/>
                        </a:rPr>
                        <a:t>Ózd</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err="1">
                          <a:solidFill>
                            <a:schemeClr val="tx1"/>
                          </a:solidFill>
                          <a:latin typeface="+mn-lt"/>
                          <a:ea typeface="+mn-ea"/>
                          <a:cs typeface="+mn-cs"/>
                        </a:rPr>
                        <a:t>ÓZD</a:t>
                      </a:r>
                      <a:r>
                        <a:rPr lang="hu-HU" sz="1000" kern="1200" dirty="0">
                          <a:solidFill>
                            <a:schemeClr val="tx1"/>
                          </a:solidFill>
                          <a:latin typeface="+mn-lt"/>
                          <a:ea typeface="+mn-ea"/>
                          <a:cs typeface="+mn-cs"/>
                        </a:rPr>
                        <a:t> KISTÉRSÉG TÖBBCÉLÚ </a:t>
                      </a:r>
                      <a:r>
                        <a:rPr lang="hu-HU" sz="1000" kern="1200" dirty="0" smtClean="0">
                          <a:solidFill>
                            <a:schemeClr val="tx1"/>
                          </a:solidFill>
                          <a:latin typeface="+mn-lt"/>
                          <a:ea typeface="+mn-ea"/>
                          <a:cs typeface="+mn-cs"/>
                        </a:rPr>
                        <a:t>TÁRSULÁSA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283C"/>
                      </a:solidFill>
                      <a:prstDash val="solid"/>
                      <a:round/>
                      <a:headEnd type="none" w="med" len="med"/>
                      <a:tailEnd type="none" w="med" len="med"/>
                    </a:lnT>
                    <a:lnB w="9525" cap="flat" cmpd="sng" algn="ctr">
                      <a:solidFill>
                        <a:srgbClr val="C08E76"/>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30B377"/>
                      </a:solidFill>
                      <a:prstDash val="solid"/>
                      <a:round/>
                      <a:headEnd type="none" w="med" len="med"/>
                      <a:tailEnd type="none" w="med" len="med"/>
                    </a:lnT>
                    <a:lnB w="9525" cap="flat" cmpd="sng" algn="ctr">
                      <a:solidFill>
                        <a:srgbClr val="B0B877"/>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499 999 </a:t>
                      </a:r>
                      <a:r>
                        <a:rPr lang="hu-HU" sz="1000" kern="1200" dirty="0" err="1">
                          <a:solidFill>
                            <a:schemeClr val="tx1"/>
                          </a:solidFill>
                          <a:latin typeface="+mn-lt"/>
                          <a:ea typeface="+mn-ea"/>
                          <a:cs typeface="+mn-cs"/>
                        </a:rPr>
                        <a:t>999</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C0283C"/>
                      </a:solidFill>
                      <a:prstDash val="solid"/>
                      <a:round/>
                      <a:headEnd type="none" w="med" len="med"/>
                      <a:tailEnd type="none" w="med" len="med"/>
                    </a:lnR>
                    <a:lnT w="9525" cap="flat" cmpd="sng" algn="ctr">
                      <a:solidFill>
                        <a:srgbClr val="A0575C"/>
                      </a:solidFill>
                      <a:prstDash val="solid"/>
                      <a:round/>
                      <a:headEnd type="none" w="med" len="med"/>
                      <a:tailEnd type="none" w="med" len="med"/>
                    </a:lnT>
                    <a:lnB w="9525" cap="flat" cmpd="sng" algn="ctr">
                      <a:solidFill>
                        <a:srgbClr val="903275"/>
                      </a:solidFill>
                      <a:prstDash val="solid"/>
                      <a:round/>
                      <a:headEnd type="none" w="med" len="med"/>
                      <a:tailEnd type="none" w="med" len="med"/>
                    </a:lnB>
                  </a:tcPr>
                </a:tc>
              </a:tr>
              <a:tr h="452596">
                <a:tc>
                  <a:txBody>
                    <a:bodyPr/>
                    <a:lstStyle/>
                    <a:p>
                      <a:pPr algn="l" fontAlgn="t"/>
                      <a:r>
                        <a:rPr lang="hu-HU" sz="1000" b="1" kern="1200" dirty="0" smtClean="0">
                          <a:solidFill>
                            <a:schemeClr val="tx1"/>
                          </a:solidFill>
                          <a:latin typeface="+mn-lt"/>
                          <a:ea typeface="+mn-ea"/>
                          <a:cs typeface="+mn-cs"/>
                        </a:rPr>
                        <a:t>Putnok</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err="1">
                          <a:solidFill>
                            <a:schemeClr val="tx1"/>
                          </a:solidFill>
                          <a:latin typeface="+mn-lt"/>
                          <a:ea typeface="+mn-ea"/>
                          <a:cs typeface="+mn-cs"/>
                        </a:rPr>
                        <a:t>Putnok</a:t>
                      </a:r>
                      <a:r>
                        <a:rPr lang="hu-HU" sz="1000" kern="1200" dirty="0">
                          <a:solidFill>
                            <a:schemeClr val="tx1"/>
                          </a:solidFill>
                          <a:latin typeface="+mn-lt"/>
                          <a:ea typeface="+mn-ea"/>
                          <a:cs typeface="+mn-cs"/>
                        </a:rPr>
                        <a:t> Város </a:t>
                      </a:r>
                      <a:r>
                        <a:rPr lang="hu-HU" sz="1000" kern="1200" dirty="0" smtClean="0">
                          <a:solidFill>
                            <a:schemeClr val="tx1"/>
                          </a:solidFill>
                          <a:latin typeface="+mn-lt"/>
                          <a:ea typeface="+mn-ea"/>
                          <a:cs typeface="+mn-cs"/>
                        </a:rPr>
                        <a:t>Önkormányzata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8E76"/>
                      </a:solidFill>
                      <a:prstDash val="solid"/>
                      <a:round/>
                      <a:headEnd type="none" w="med" len="med"/>
                      <a:tailEnd type="none" w="med" len="med"/>
                    </a:lnT>
                    <a:lnB w="9525" cap="flat" cmpd="sng" algn="ctr">
                      <a:solidFill>
                        <a:srgbClr val="70C27B"/>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2017.11.07</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B0B877"/>
                      </a:solidFill>
                      <a:prstDash val="solid"/>
                      <a:round/>
                      <a:headEnd type="none" w="med" len="med"/>
                      <a:tailEnd type="none" w="med" len="med"/>
                    </a:lnT>
                    <a:lnB w="9525" cap="flat" cmpd="sng" algn="ctr">
                      <a:solidFill>
                        <a:srgbClr val="C03718"/>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500 000 </a:t>
                      </a:r>
                      <a:r>
                        <a:rPr lang="hu-HU" sz="1000" kern="1200" dirty="0" err="1">
                          <a:solidFill>
                            <a:schemeClr val="tx1"/>
                          </a:solidFill>
                          <a:latin typeface="+mn-lt"/>
                          <a:ea typeface="+mn-ea"/>
                          <a:cs typeface="+mn-cs"/>
                        </a:rPr>
                        <a:t>000</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C08E76"/>
                      </a:solidFill>
                      <a:prstDash val="solid"/>
                      <a:round/>
                      <a:headEnd type="none" w="med" len="med"/>
                      <a:tailEnd type="none" w="med" len="med"/>
                    </a:lnR>
                    <a:lnT w="9525" cap="flat" cmpd="sng" algn="ctr">
                      <a:solidFill>
                        <a:srgbClr val="903275"/>
                      </a:solidFill>
                      <a:prstDash val="solid"/>
                      <a:round/>
                      <a:headEnd type="none" w="med" len="med"/>
                      <a:tailEnd type="none" w="med" len="med"/>
                    </a:lnT>
                    <a:lnB w="9525" cap="flat" cmpd="sng" algn="ctr">
                      <a:solidFill>
                        <a:srgbClr val="601C7B"/>
                      </a:solidFill>
                      <a:prstDash val="solid"/>
                      <a:round/>
                      <a:headEnd type="none" w="med" len="med"/>
                      <a:tailEnd type="none" w="med" len="med"/>
                    </a:lnB>
                  </a:tcPr>
                </a:tc>
              </a:tr>
              <a:tr h="565745">
                <a:tc>
                  <a:txBody>
                    <a:bodyPr/>
                    <a:lstStyle/>
                    <a:p>
                      <a:pPr algn="l" fontAlgn="t"/>
                      <a:r>
                        <a:rPr lang="hu-HU" sz="1000" b="1" kern="1200" dirty="0" smtClean="0">
                          <a:solidFill>
                            <a:schemeClr val="tx1"/>
                          </a:solidFill>
                          <a:latin typeface="+mn-lt"/>
                          <a:ea typeface="+mn-ea"/>
                          <a:cs typeface="+mn-cs"/>
                        </a:rPr>
                        <a:t>Szerencs</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err="1">
                          <a:solidFill>
                            <a:schemeClr val="tx1"/>
                          </a:solidFill>
                          <a:latin typeface="+mn-lt"/>
                          <a:ea typeface="+mn-ea"/>
                          <a:cs typeface="+mn-cs"/>
                        </a:rPr>
                        <a:t>SZERENCS</a:t>
                      </a:r>
                      <a:r>
                        <a:rPr lang="hu-HU" sz="1000" kern="1200" dirty="0">
                          <a:solidFill>
                            <a:schemeClr val="tx1"/>
                          </a:solidFill>
                          <a:latin typeface="+mn-lt"/>
                          <a:ea typeface="+mn-ea"/>
                          <a:cs typeface="+mn-cs"/>
                        </a:rPr>
                        <a:t> VÁROS </a:t>
                      </a:r>
                      <a:r>
                        <a:rPr lang="hu-HU" sz="1000" kern="1200" dirty="0" smtClean="0">
                          <a:solidFill>
                            <a:schemeClr val="tx1"/>
                          </a:solidFill>
                          <a:latin typeface="+mn-lt"/>
                          <a:ea typeface="+mn-ea"/>
                          <a:cs typeface="+mn-cs"/>
                        </a:rPr>
                        <a:t>ÖNKORMÁNYZATA</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70C27B"/>
                      </a:solidFill>
                      <a:prstDash val="solid"/>
                      <a:round/>
                      <a:headEnd type="none" w="med" len="med"/>
                      <a:tailEnd type="none" w="med" len="med"/>
                    </a:lnT>
                    <a:lnB w="9525" cap="flat" cmpd="sng" algn="ctr">
                      <a:solidFill>
                        <a:srgbClr val="D0B177"/>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C03718"/>
                      </a:solidFill>
                      <a:prstDash val="solid"/>
                      <a:round/>
                      <a:headEnd type="none" w="med" len="med"/>
                      <a:tailEnd type="none" w="med" len="med"/>
                    </a:lnT>
                    <a:lnB w="9525" cap="flat" cmpd="sng" algn="ctr">
                      <a:solidFill>
                        <a:srgbClr val="60195C"/>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500 000 </a:t>
                      </a:r>
                      <a:r>
                        <a:rPr lang="hu-HU" sz="1000" kern="1200" dirty="0" err="1">
                          <a:solidFill>
                            <a:schemeClr val="tx1"/>
                          </a:solidFill>
                          <a:latin typeface="+mn-lt"/>
                          <a:ea typeface="+mn-ea"/>
                          <a:cs typeface="+mn-cs"/>
                        </a:rPr>
                        <a:t>000</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70C27B"/>
                      </a:solidFill>
                      <a:prstDash val="solid"/>
                      <a:round/>
                      <a:headEnd type="none" w="med" len="med"/>
                      <a:tailEnd type="none" w="med" len="med"/>
                    </a:lnR>
                    <a:lnT w="9525" cap="flat" cmpd="sng" algn="ctr">
                      <a:solidFill>
                        <a:srgbClr val="601C7B"/>
                      </a:solidFill>
                      <a:prstDash val="solid"/>
                      <a:round/>
                      <a:headEnd type="none" w="med" len="med"/>
                      <a:tailEnd type="none" w="med" len="med"/>
                    </a:lnT>
                    <a:lnB w="9525" cap="flat" cmpd="sng" algn="ctr">
                      <a:solidFill>
                        <a:srgbClr val="30B377"/>
                      </a:solidFill>
                      <a:prstDash val="solid"/>
                      <a:round/>
                      <a:headEnd type="none" w="med" len="med"/>
                      <a:tailEnd type="none" w="med" len="med"/>
                    </a:lnB>
                  </a:tcPr>
                </a:tc>
              </a:tr>
              <a:tr h="0">
                <a:tc>
                  <a:txBody>
                    <a:bodyPr/>
                    <a:lstStyle/>
                    <a:p>
                      <a:pPr algn="l" fontAlgn="t"/>
                      <a:r>
                        <a:rPr lang="hu-HU" sz="1000" b="1" kern="1200" dirty="0" smtClean="0">
                          <a:solidFill>
                            <a:schemeClr val="tx1"/>
                          </a:solidFill>
                          <a:latin typeface="+mn-lt"/>
                          <a:ea typeface="+mn-ea"/>
                          <a:cs typeface="+mn-cs"/>
                        </a:rPr>
                        <a:t>Szikszó</a:t>
                      </a:r>
                      <a:r>
                        <a:rPr lang="hu-HU" sz="1000" kern="1200" dirty="0">
                          <a:solidFill>
                            <a:schemeClr val="tx1"/>
                          </a:solidFill>
                          <a:latin typeface="+mn-lt"/>
                          <a:ea typeface="+mn-ea"/>
                          <a:cs typeface="+mn-cs"/>
                        </a:rPr>
                        <a:t/>
                      </a:r>
                      <a:br>
                        <a:rPr lang="hu-HU" sz="1000" kern="1200" dirty="0">
                          <a:solidFill>
                            <a:schemeClr val="tx1"/>
                          </a:solidFill>
                          <a:latin typeface="+mn-lt"/>
                          <a:ea typeface="+mn-ea"/>
                          <a:cs typeface="+mn-cs"/>
                        </a:rPr>
                      </a:br>
                      <a:r>
                        <a:rPr lang="hu-HU" sz="1000" kern="1200" dirty="0">
                          <a:solidFill>
                            <a:schemeClr val="tx1"/>
                          </a:solidFill>
                          <a:latin typeface="+mn-lt"/>
                          <a:ea typeface="+mn-ea"/>
                          <a:cs typeface="+mn-cs"/>
                        </a:rPr>
                        <a:t>SZIKSZÓI KISTÉRSÉGI TÖBBCÉLÚ </a:t>
                      </a:r>
                      <a:r>
                        <a:rPr lang="hu-HU" sz="1000" kern="1200" dirty="0" smtClean="0">
                          <a:solidFill>
                            <a:schemeClr val="tx1"/>
                          </a:solidFill>
                          <a:latin typeface="+mn-lt"/>
                          <a:ea typeface="+mn-ea"/>
                          <a:cs typeface="+mn-cs"/>
                        </a:rPr>
                        <a:t>TÁRSULÁS</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D0B177"/>
                      </a:solidFill>
                      <a:prstDash val="solid"/>
                      <a:round/>
                      <a:headEnd type="none" w="med" len="med"/>
                      <a:tailEnd type="none" w="med" len="med"/>
                    </a:lnT>
                    <a:lnB w="9525" cap="flat" cmpd="sng" algn="ctr">
                      <a:solidFill>
                        <a:srgbClr val="80B677"/>
                      </a:solidFill>
                      <a:prstDash val="solid"/>
                      <a:round/>
                      <a:headEnd type="none" w="med" len="med"/>
                      <a:tailEnd type="none" w="med" len="med"/>
                    </a:lnB>
                  </a:tcPr>
                </a:tc>
                <a:tc>
                  <a:txBody>
                    <a:bodyPr/>
                    <a:lstStyle/>
                    <a:p>
                      <a:pPr algn="r" fontAlgn="t"/>
                      <a:r>
                        <a:rPr lang="hu-HU" sz="1000" kern="1200">
                          <a:solidFill>
                            <a:schemeClr val="tx1"/>
                          </a:solidFill>
                          <a:latin typeface="+mn-lt"/>
                          <a:ea typeface="+mn-ea"/>
                          <a:cs typeface="+mn-cs"/>
                        </a:rPr>
                        <a:t>2017.09.19</a:t>
                      </a:r>
                    </a:p>
                  </a:txBody>
                  <a:tcPr marL="17680" marR="17680" marT="0" marB="0" anchor="ctr">
                    <a:lnL w="19050" cap="flat" cmpd="sng" algn="ctr">
                      <a:solidFill>
                        <a:srgbClr val="808080"/>
                      </a:solidFill>
                      <a:prstDash val="solid"/>
                      <a:round/>
                      <a:headEnd type="none" w="med" len="med"/>
                      <a:tailEnd type="none" w="med" len="med"/>
                    </a:lnL>
                    <a:lnR w="19050" cap="flat" cmpd="sng" algn="ctr">
                      <a:solidFill>
                        <a:srgbClr val="808080"/>
                      </a:solidFill>
                      <a:prstDash val="solid"/>
                      <a:round/>
                      <a:headEnd type="none" w="med" len="med"/>
                      <a:tailEnd type="none" w="med" len="med"/>
                    </a:lnR>
                    <a:lnT w="9525" cap="flat" cmpd="sng" algn="ctr">
                      <a:solidFill>
                        <a:srgbClr val="60195C"/>
                      </a:solidFill>
                      <a:prstDash val="solid"/>
                      <a:round/>
                      <a:headEnd type="none" w="med" len="med"/>
                      <a:tailEnd type="none" w="med" len="med"/>
                    </a:lnT>
                    <a:lnB w="9525" cap="flat" cmpd="sng" algn="ctr">
                      <a:solidFill>
                        <a:srgbClr val="B05D5C"/>
                      </a:solidFill>
                      <a:prstDash val="solid"/>
                      <a:round/>
                      <a:headEnd type="none" w="med" len="med"/>
                      <a:tailEnd type="none" w="med" len="med"/>
                    </a:lnB>
                  </a:tcPr>
                </a:tc>
                <a:tc>
                  <a:txBody>
                    <a:bodyPr/>
                    <a:lstStyle/>
                    <a:p>
                      <a:pPr algn="r" fontAlgn="t"/>
                      <a:r>
                        <a:rPr lang="hu-HU" sz="1000" kern="1200" dirty="0">
                          <a:solidFill>
                            <a:schemeClr val="tx1"/>
                          </a:solidFill>
                          <a:latin typeface="+mn-lt"/>
                          <a:ea typeface="+mn-ea"/>
                          <a:cs typeface="+mn-cs"/>
                        </a:rPr>
                        <a:t>500 000 </a:t>
                      </a:r>
                      <a:r>
                        <a:rPr lang="hu-HU" sz="1000" kern="1200" dirty="0" err="1">
                          <a:solidFill>
                            <a:schemeClr val="tx1"/>
                          </a:solidFill>
                          <a:latin typeface="+mn-lt"/>
                          <a:ea typeface="+mn-ea"/>
                          <a:cs typeface="+mn-cs"/>
                        </a:rPr>
                        <a:t>000</a:t>
                      </a:r>
                      <a:endParaRPr lang="hu-HU" sz="1000" kern="1200" dirty="0">
                        <a:solidFill>
                          <a:schemeClr val="tx1"/>
                        </a:solidFill>
                        <a:latin typeface="+mn-lt"/>
                        <a:ea typeface="+mn-ea"/>
                        <a:cs typeface="+mn-cs"/>
                      </a:endParaRPr>
                    </a:p>
                  </a:txBody>
                  <a:tcPr marL="17680" marR="17680" marT="0" marB="0" anchor="ctr">
                    <a:lnL w="19050" cap="flat" cmpd="sng" algn="ctr">
                      <a:solidFill>
                        <a:srgbClr val="808080"/>
                      </a:solidFill>
                      <a:prstDash val="solid"/>
                      <a:round/>
                      <a:headEnd type="none" w="med" len="med"/>
                      <a:tailEnd type="none" w="med" len="med"/>
                    </a:lnL>
                    <a:lnR w="9525" cap="flat" cmpd="sng" algn="ctr">
                      <a:solidFill>
                        <a:srgbClr val="D0B177"/>
                      </a:solidFill>
                      <a:prstDash val="solid"/>
                      <a:round/>
                      <a:headEnd type="none" w="med" len="med"/>
                      <a:tailEnd type="none" w="med" len="med"/>
                    </a:lnR>
                    <a:lnT w="9525" cap="flat" cmpd="sng" algn="ctr">
                      <a:solidFill>
                        <a:srgbClr val="30B377"/>
                      </a:solidFill>
                      <a:prstDash val="solid"/>
                      <a:round/>
                      <a:headEnd type="none" w="med" len="med"/>
                      <a:tailEnd type="none" w="med" len="med"/>
                    </a:lnT>
                    <a:lnB w="9525" cap="flat" cmpd="sng" algn="ctr">
                      <a:solidFill>
                        <a:srgbClr val="B0B877"/>
                      </a:solidFill>
                      <a:prstDash val="solid"/>
                      <a:round/>
                      <a:headEnd type="none" w="med" len="med"/>
                      <a:tailEnd type="none" w="med" len="med"/>
                    </a:lnB>
                  </a:tcPr>
                </a:tc>
              </a:tr>
            </a:tbl>
          </a:graphicData>
        </a:graphic>
      </p:graphicFrame>
      <p:sp>
        <p:nvSpPr>
          <p:cNvPr id="11" name="Szövegdoboz 10"/>
          <p:cNvSpPr txBox="1"/>
          <p:nvPr/>
        </p:nvSpPr>
        <p:spPr>
          <a:xfrm>
            <a:off x="899592" y="332656"/>
            <a:ext cx="7344816" cy="369332"/>
          </a:xfrm>
          <a:prstGeom prst="rect">
            <a:avLst/>
          </a:prstGeom>
          <a:noFill/>
        </p:spPr>
        <p:txBody>
          <a:bodyPr wrap="square" rtlCol="0">
            <a:spAutoFit/>
          </a:bodyPr>
          <a:lstStyle/>
          <a:p>
            <a:pPr algn="ctr"/>
            <a:r>
              <a:rPr lang="hu-HU" b="1" dirty="0">
                <a:solidFill>
                  <a:srgbClr val="FF0000"/>
                </a:solidFill>
              </a:rPr>
              <a:t>EFOP gyerekesély felzárkózási programok Borsod-Abaúj-Zemplén megyében </a:t>
            </a:r>
            <a:endParaRPr lang="hu-HU" dirty="0"/>
          </a:p>
        </p:txBody>
      </p:sp>
      <p:sp>
        <p:nvSpPr>
          <p:cNvPr id="13" name="Szövegdoboz 12"/>
          <p:cNvSpPr txBox="1"/>
          <p:nvPr/>
        </p:nvSpPr>
        <p:spPr>
          <a:xfrm>
            <a:off x="3635896" y="908720"/>
            <a:ext cx="5184576" cy="523220"/>
          </a:xfrm>
          <a:prstGeom prst="rect">
            <a:avLst/>
          </a:prstGeom>
          <a:noFill/>
        </p:spPr>
        <p:txBody>
          <a:bodyPr wrap="square" rtlCol="0">
            <a:spAutoFit/>
          </a:bodyPr>
          <a:lstStyle/>
          <a:p>
            <a:r>
              <a:rPr lang="hu-HU" sz="1400" dirty="0"/>
              <a:t>Borsod-Abaúj-Zemplén megyében </a:t>
            </a:r>
            <a:r>
              <a:rPr lang="hu-HU" sz="1400" b="1" dirty="0" smtClean="0"/>
              <a:t>9 </a:t>
            </a:r>
            <a:r>
              <a:rPr lang="hu-HU" sz="1400" b="1" dirty="0"/>
              <a:t>településen indult </a:t>
            </a:r>
            <a:r>
              <a:rPr lang="hu-HU" sz="1400" b="1" dirty="0" smtClean="0"/>
              <a:t>program 4,5 Mrd Ft forrással:</a:t>
            </a:r>
            <a:endParaRPr lang="hu-HU" sz="1400" dirty="0"/>
          </a:p>
        </p:txBody>
      </p:sp>
    </p:spTree>
    <p:extLst>
      <p:ext uri="{BB962C8B-B14F-4D97-AF65-F5344CB8AC3E}">
        <p14:creationId xmlns:p14="http://schemas.microsoft.com/office/powerpoint/2010/main" val="1406687785"/>
      </p:ext>
    </p:extLst>
  </p:cSld>
  <p:clrMapOvr>
    <a:masterClrMapping/>
  </p:clrMapOvr>
</p:sld>
</file>

<file path=ppt/theme/theme1.xml><?xml version="1.0" encoding="utf-8"?>
<a:theme xmlns:a="http://schemas.openxmlformats.org/drawingml/2006/main" name="4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9550</TotalTime>
  <Words>3323</Words>
  <Application>Microsoft Office PowerPoint</Application>
  <PresentationFormat>Diavetítés a képernyőre (4:3 oldalarány)</PresentationFormat>
  <Paragraphs>396</Paragraphs>
  <Slides>28</Slides>
  <Notes>1</Notes>
  <HiddenSlides>0</HiddenSlides>
  <MMClips>0</MMClips>
  <ScaleCrop>false</ScaleCrop>
  <HeadingPairs>
    <vt:vector size="4" baseType="variant">
      <vt:variant>
        <vt:lpstr>Téma</vt:lpstr>
      </vt:variant>
      <vt:variant>
        <vt:i4>1</vt:i4>
      </vt:variant>
      <vt:variant>
        <vt:lpstr>Diacímek</vt:lpstr>
      </vt:variant>
      <vt:variant>
        <vt:i4>28</vt:i4>
      </vt:variant>
    </vt:vector>
  </HeadingPairs>
  <TitlesOfParts>
    <vt:vector size="29" baseType="lpstr">
      <vt:lpstr>4_Office-téma</vt:lpstr>
      <vt:lpstr>PowerPoint bemutató</vt:lpstr>
      <vt:lpstr>EFOP felzárkózási programok képzés, foglalkoztatás területén Borsod-Abaúj-Zemplén megyében </vt:lpstr>
      <vt:lpstr>PowerPoint bemutató</vt:lpstr>
      <vt:lpstr>PowerPoint bemutató</vt:lpstr>
      <vt:lpstr>PowerPoint bemutató</vt:lpstr>
      <vt:lpstr>EFOP felzárkózási programok képzés, foglalkoztatás területén Borsod-Abaúj-Zemplén megyében </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Company>KSZF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oross.jolan</dc:creator>
  <cp:lastModifiedBy>SztojkaA</cp:lastModifiedBy>
  <cp:revision>973</cp:revision>
  <cp:lastPrinted>2019-01-22T15:45:22Z</cp:lastPrinted>
  <dcterms:created xsi:type="dcterms:W3CDTF">2012-10-19T09:50:13Z</dcterms:created>
  <dcterms:modified xsi:type="dcterms:W3CDTF">2019-01-22T16:45:10Z</dcterms:modified>
</cp:coreProperties>
</file>