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62" r:id="rId3"/>
    <p:sldId id="447" r:id="rId4"/>
    <p:sldId id="469" r:id="rId5"/>
    <p:sldId id="451" r:id="rId6"/>
    <p:sldId id="460" r:id="rId7"/>
    <p:sldId id="461" r:id="rId8"/>
    <p:sldId id="462" r:id="rId9"/>
    <p:sldId id="465" r:id="rId10"/>
    <p:sldId id="466" r:id="rId11"/>
    <p:sldId id="256" r:id="rId12"/>
    <p:sldId id="261" r:id="rId13"/>
    <p:sldId id="471" r:id="rId14"/>
    <p:sldId id="288" r:id="rId15"/>
    <p:sldId id="285" r:id="rId16"/>
    <p:sldId id="270" r:id="rId17"/>
    <p:sldId id="263" r:id="rId18"/>
    <p:sldId id="472" r:id="rId19"/>
  </p:sldIdLst>
  <p:sldSz cx="9144000" cy="6858000" type="screen4x3"/>
  <p:notesSz cx="9931400" cy="67945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63A4752B-EA85-4EB3-9888-8BC996A3F62E}">
          <p14:sldIdLst>
            <p14:sldId id="262"/>
            <p14:sldId id="447"/>
            <p14:sldId id="469"/>
            <p14:sldId id="451"/>
            <p14:sldId id="460"/>
            <p14:sldId id="461"/>
            <p14:sldId id="462"/>
            <p14:sldId id="465"/>
            <p14:sldId id="466"/>
            <p14:sldId id="256"/>
            <p14:sldId id="261"/>
            <p14:sldId id="471"/>
            <p14:sldId id="288"/>
            <p14:sldId id="285"/>
            <p14:sldId id="270"/>
            <p14:sldId id="263"/>
            <p14:sldId id="4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434" autoAdjust="0"/>
  </p:normalViewPr>
  <p:slideViewPr>
    <p:cSldViewPr>
      <p:cViewPr varScale="1">
        <p:scale>
          <a:sx n="104" d="100"/>
          <a:sy n="104" d="100"/>
        </p:scale>
        <p:origin x="196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14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304689" cy="34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711" y="2"/>
            <a:ext cx="4304689" cy="34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F05CB42-489F-4924-A091-60645B1B099E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4450"/>
            <a:ext cx="4304689" cy="34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711" y="6454450"/>
            <a:ext cx="4304689" cy="340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C1C52F4-6490-4F1B-BC08-5858198EF462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221822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4689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4393" y="0"/>
            <a:ext cx="4304689" cy="339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0DD6C-E004-4F40-9113-A280C9721F72}" type="datetimeFigureOut">
              <a:rPr lang="hu-HU" smtClean="0"/>
              <a:t>2019. 01. 16.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394075" cy="254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2677" y="3227935"/>
            <a:ext cx="7946048" cy="30575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453683"/>
            <a:ext cx="4304689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4393" y="6453683"/>
            <a:ext cx="4304689" cy="339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A6788-9308-4B1D-9298-1AD8459FCA2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217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A5C11E-540C-488B-B718-84796C0B45F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15D87-8498-45D5-B4B8-B7C771B6720C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4F47E-3A86-4528-950F-97114988984B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60200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65F88-137B-4E1A-A4DF-19CD2FF9EC82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BEA3DC-8259-42FD-8C3C-42571C22B2F8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8135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E19BA-7F2E-4737-9547-D3DEC77D329B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EFE02-3098-4AA0-9CE7-3352FDCE513A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59661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493304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5708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44103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9155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2906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78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71375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37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A3333-4075-4701-A041-7C5DDF1F37DE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04139-FA45-4438-9FED-F12744341D28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379429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543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35A82-753E-42DA-9403-049E0DB3E286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55194-A96F-406A-BBD7-6AE2463E224A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67929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D129C-851F-4418-81D1-BC0BF886D7D6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E5D0B-DA9B-4254-BBFD-78AF07449335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921848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5B7F2-6084-4DFA-8031-61FDB318D5BA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2F562-AE2B-4394-B6C6-AA3A2B9910C1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679372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848AB-BACA-45CD-BC9D-7EB6A2763EB7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FA8B2-83D3-475F-BACB-4DC2E125C4FA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38378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4E8EE-9C9C-45B0-9E0F-D17BAF9599F1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1CC4D-03B8-4061-980D-55CAFED0DF87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847574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EA67E-8BD0-4C23-80F5-F8349AD4BBB1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E1E87-0C4B-4265-9CCC-D6A66EF0C3F9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6448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188AA-2F64-47AF-A49A-C0BA659D541F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AD9B5-B806-46BA-BBF5-D2F87D6F116D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405782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3D7A8C-9839-481B-9CED-4F0D13C08A0B}" type="datetimeFigureOut">
              <a:rPr lang="hu-HU"/>
              <a:pPr>
                <a:defRPr/>
              </a:pPr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4CFF4CD-59A8-4865-A55E-F255BB5C2297}" type="slidenum">
              <a:rPr lang="hu-HU" altLang="hu-HU"/>
              <a:pPr/>
              <a:t>‹#›</a:t>
            </a:fld>
            <a:endParaRPr lang="hu-HU" altLang="hu-H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2019. 01. 16.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3353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kerekített téglalap 11"/>
          <p:cNvSpPr/>
          <p:nvPr/>
        </p:nvSpPr>
        <p:spPr bwMode="auto">
          <a:xfrm>
            <a:off x="179388" y="115888"/>
            <a:ext cx="8785225" cy="6626225"/>
          </a:xfrm>
          <a:prstGeom prst="roundRect">
            <a:avLst>
              <a:gd name="adj" fmla="val 5093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Alcím 2"/>
          <p:cNvSpPr txBox="1">
            <a:spLocks/>
          </p:cNvSpPr>
          <p:nvPr/>
        </p:nvSpPr>
        <p:spPr bwMode="auto">
          <a:xfrm>
            <a:off x="1371600" y="620688"/>
            <a:ext cx="6400800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None/>
              <a:defRPr/>
            </a:pPr>
            <a:r>
              <a:rPr lang="hu-HU" sz="2400" b="1" dirty="0">
                <a:cs typeface="Times New Roman" pitchFamily="18" charset="0"/>
              </a:rPr>
              <a:t>Foglalkoztatási és gazdaságfejlesztési együttműködés</a:t>
            </a:r>
          </a:p>
          <a:p>
            <a:pPr marL="0" indent="0" algn="ctr" eaLnBrk="1" hangingPunct="1">
              <a:buNone/>
              <a:defRPr/>
            </a:pPr>
            <a:r>
              <a:rPr lang="hu-HU" sz="2400" b="1" dirty="0">
                <a:cs typeface="Times New Roman" pitchFamily="18" charset="0"/>
              </a:rPr>
              <a:t>Borsod-Abaúj-Zemplén megyében</a:t>
            </a:r>
            <a:endParaRPr lang="hu-HU" sz="2400" dirty="0">
              <a:latin typeface="Times New Roman" pitchFamily="18" charset="0"/>
            </a:endParaRPr>
          </a:p>
          <a:p>
            <a:pPr marL="0" indent="0" algn="ctr" eaLnBrk="1" hangingPunct="1">
              <a:buNone/>
              <a:defRPr/>
            </a:pPr>
            <a:endParaRPr lang="hu-HU" sz="1600" dirty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ctr" eaLnBrk="1" hangingPunct="1">
              <a:buNone/>
              <a:defRPr/>
            </a:pPr>
            <a:r>
              <a:rPr lang="hu-HU" sz="1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			</a:t>
            </a:r>
          </a:p>
          <a:p>
            <a:pPr marL="0" indent="0" algn="ctr" eaLnBrk="1" hangingPunct="1">
              <a:buNone/>
              <a:defRPr/>
            </a:pPr>
            <a:r>
              <a:rPr lang="hu-HU" sz="14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	</a:t>
            </a: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endParaRPr lang="hu-HU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ctr" eaLnBrk="1" hangingPunct="1">
              <a:buNone/>
              <a:defRPr/>
            </a:pPr>
            <a:r>
              <a:rPr lang="hu-HU" sz="1400" dirty="0"/>
              <a:t>Előadó: </a:t>
            </a:r>
            <a:endParaRPr lang="hu-HU" sz="2400" b="1" dirty="0"/>
          </a:p>
          <a:p>
            <a:pPr marL="0" indent="0" algn="ctr" eaLnBrk="1" hangingPunct="1">
              <a:buNone/>
              <a:defRPr/>
            </a:pPr>
            <a:r>
              <a:rPr lang="hu-HU" sz="2400" b="1" dirty="0"/>
              <a:t>Dr. Kovács János</a:t>
            </a:r>
          </a:p>
          <a:p>
            <a:pPr marL="0" indent="0" algn="ctr" eaLnBrk="1" hangingPunct="1">
              <a:buNone/>
              <a:defRPr/>
            </a:pPr>
            <a:r>
              <a:rPr lang="hu-HU" sz="1800" b="1" dirty="0">
                <a:cs typeface="Times New Roman" pitchFamily="18" charset="0"/>
              </a:rPr>
              <a:t>Borsod-Abaúj-Zemplén Megyei Főjegyző</a:t>
            </a:r>
            <a:endParaRPr lang="hu-HU" sz="1800" b="1" dirty="0"/>
          </a:p>
          <a:p>
            <a:pPr marL="0" indent="0" algn="ctr" eaLnBrk="1" hangingPunct="1">
              <a:buNone/>
              <a:defRPr/>
            </a:pPr>
            <a:endParaRPr lang="hu-HU" sz="1800" b="1" dirty="0"/>
          </a:p>
          <a:p>
            <a:pPr marL="0" indent="0" algn="ctr" eaLnBrk="1" hangingPunct="1">
              <a:buNone/>
              <a:defRPr/>
            </a:pPr>
            <a:r>
              <a:rPr lang="hu-HU" sz="1400" dirty="0"/>
              <a:t>2019. január</a:t>
            </a:r>
          </a:p>
        </p:txBody>
      </p:sp>
      <p:sp>
        <p:nvSpPr>
          <p:cNvPr id="7" name="Lekerekített téglalap 12">
            <a:extLst>
              <a:ext uri="{FF2B5EF4-FFF2-40B4-BE49-F238E27FC236}">
                <a16:creationId xmlns:a16="http://schemas.microsoft.com/office/drawing/2014/main" id="{5296FE28-F7DE-4490-BCA0-6F5C14B9F26C}"/>
              </a:ext>
            </a:extLst>
          </p:cNvPr>
          <p:cNvSpPr/>
          <p:nvPr/>
        </p:nvSpPr>
        <p:spPr bwMode="auto">
          <a:xfrm>
            <a:off x="2700961" y="2314813"/>
            <a:ext cx="1584176" cy="1602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F8D9103-D3E2-4BB2-A59E-FBC0C7529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297" y="2317478"/>
            <a:ext cx="1602402" cy="160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imer06">
            <a:extLst>
              <a:ext uri="{FF2B5EF4-FFF2-40B4-BE49-F238E27FC236}">
                <a16:creationId xmlns:a16="http://schemas.microsoft.com/office/drawing/2014/main" id="{C7A5B983-8492-4E41-BCEB-A7DE70A2A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36148" y="2472283"/>
            <a:ext cx="936625" cy="128746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508814"/>
            <a:ext cx="7056784" cy="1368152"/>
          </a:xfrm>
        </p:spPr>
        <p:txBody>
          <a:bodyPr/>
          <a:lstStyle/>
          <a:p>
            <a:pPr algn="ctr"/>
            <a:r>
              <a:rPr lang="hu-HU" sz="1800" dirty="0"/>
              <a:t>EFOP-1.6.3-17-2017-00014 </a:t>
            </a:r>
            <a:br>
              <a:rPr lang="hu-HU" sz="1800" dirty="0"/>
            </a:br>
            <a:r>
              <a:rPr lang="hu-HU" sz="1800" dirty="0"/>
              <a:t>Borsod-abaúj-zemplén Megyei felzárkózás-politikai együttműködések támogatása  a helyi esélyegyenlőségi programokhoz kapcsolódóan </a:t>
            </a:r>
            <a:br>
              <a:rPr lang="hu-HU" sz="1800" dirty="0"/>
            </a:br>
            <a:br>
              <a:rPr lang="hu-HU" sz="1800" dirty="0"/>
            </a:br>
            <a:br>
              <a:rPr lang="hu-HU" sz="1800" dirty="0"/>
            </a:br>
            <a:endParaRPr lang="hu-HU" sz="18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4026166-1865-463F-AEC6-EA702DD5E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353" y="1772816"/>
            <a:ext cx="788695" cy="111226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414846E-D65D-47DC-A6B8-5A89E9C1C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494" y="3140968"/>
            <a:ext cx="4396020" cy="29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 főbb adatai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400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Projekt címe: Borsod-Abaúj-Zemplén megyei felzárkózás-politikai együttműködések támogatása a helyi esélyegyenlőségi programokhoz kapcsolódóan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hu-HU" sz="2400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Projektvezető: Borsod-Abaúj-Zemplén Megyei Önkormányzat</a:t>
            </a:r>
          </a:p>
          <a:p>
            <a:pPr marL="0" indent="0">
              <a:buNone/>
            </a:pPr>
            <a:endParaRPr lang="hu-HU" sz="2400" b="1" dirty="0">
              <a:solidFill>
                <a:srgbClr val="1F49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projekt időtartama: 2017.11.01. napjától 2021. 01. 31. napjáig </a:t>
            </a:r>
          </a:p>
          <a:p>
            <a:pPr marL="0" indent="0">
              <a:buNone/>
            </a:pPr>
            <a:endParaRPr lang="hu-HU" sz="2400" b="1" dirty="0">
              <a:solidFill>
                <a:srgbClr val="1F49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u-HU" sz="2400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Támogatási összeg: 74.200.000.- Ft. </a:t>
            </a:r>
            <a:endParaRPr lang="hu-H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projekt célja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</a:pPr>
            <a:r>
              <a:rPr lang="hu-HU" b="1" dirty="0">
                <a:solidFill>
                  <a:srgbClr val="1F497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Megyei szintű koordinációs és konzultációs rendszer kialakítása, amely elősegíti a szolgáltatásokhoz való hozzáférést, az egyes települések – elsődlegesen hátrányos helyzetű – lakosságának vonatkozásában, ezzel is segítve az esélyteremtést.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DBC25CD-0A3A-4F33-9294-978C7093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89" y="44624"/>
            <a:ext cx="8372483" cy="864096"/>
          </a:xfrm>
        </p:spPr>
        <p:txBody>
          <a:bodyPr>
            <a:normAutofit/>
          </a:bodyPr>
          <a:lstStyle/>
          <a:p>
            <a:r>
              <a:rPr lang="hu-HU" sz="2200" dirty="0">
                <a:solidFill>
                  <a:prstClr val="white"/>
                </a:solidFill>
              </a:rPr>
              <a:t>tevékenységeink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6D7AA3-8760-4F97-9428-0B575D676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47" y="2600908"/>
            <a:ext cx="3547947" cy="1368152"/>
          </a:xfrm>
        </p:spPr>
        <p:txBody>
          <a:bodyPr>
            <a:normAutofit/>
          </a:bodyPr>
          <a:lstStyle/>
          <a:p>
            <a:r>
              <a:rPr lang="hu-HU" sz="1800" b="1" dirty="0">
                <a:solidFill>
                  <a:schemeClr val="tx2"/>
                </a:solidFill>
              </a:rPr>
              <a:t>Fórum résztvevők: </a:t>
            </a:r>
            <a:r>
              <a:rPr lang="hu-HU" sz="1800" dirty="0">
                <a:solidFill>
                  <a:schemeClr val="tx2"/>
                </a:solidFill>
              </a:rPr>
              <a:t>területi felzárkózásban érintett 24 szereplő</a:t>
            </a:r>
          </a:p>
          <a:p>
            <a:r>
              <a:rPr lang="hu-HU" sz="1800" dirty="0">
                <a:solidFill>
                  <a:schemeClr val="tx2"/>
                </a:solidFill>
              </a:rPr>
              <a:t>évente két ülés</a:t>
            </a:r>
          </a:p>
          <a:p>
            <a:endParaRPr lang="hu-HU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hu-HU" sz="2000" dirty="0">
              <a:solidFill>
                <a:schemeClr val="tx2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E093E5C-B15B-42E9-A4E0-5AD6904FC19F}"/>
              </a:ext>
            </a:extLst>
          </p:cNvPr>
          <p:cNvSpPr txBox="1"/>
          <p:nvPr/>
        </p:nvSpPr>
        <p:spPr>
          <a:xfrm>
            <a:off x="493770" y="4728685"/>
            <a:ext cx="8156459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Fórum feladatai: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Szolgáltatási Út Térkép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létrehozása, amelynek célja a megyében meglévő szolgáltatások lakossághoz való elérésének vizsgálata, a meglévő szolgáltatásokra és azok hiányára fokuszálva.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Megyei Esélyteremtő Paktum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létrehozása, amely a települési szinten hiányzó  szolgáltatásokra ad megoldási javaslatokat.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2771AF22-97E7-41E8-A75B-C935671F9F7D}"/>
              </a:ext>
            </a:extLst>
          </p:cNvPr>
          <p:cNvSpPr txBox="1"/>
          <p:nvPr/>
        </p:nvSpPr>
        <p:spPr>
          <a:xfrm>
            <a:off x="1033210" y="1284729"/>
            <a:ext cx="7077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Megyei Felzárkózási Fórum létrehozása, és működtetése</a:t>
            </a:r>
          </a:p>
        </p:txBody>
      </p:sp>
      <p:pic>
        <p:nvPicPr>
          <p:cNvPr id="1026" name="Picture 2" descr="A kÃ©pen a kÃ¶vetkezÅk lehetnek: 6 ember, Ã¡llÃ³ emberek">
            <a:extLst>
              <a:ext uri="{FF2B5EF4-FFF2-40B4-BE49-F238E27FC236}">
                <a16:creationId xmlns:a16="http://schemas.microsoft.com/office/drawing/2014/main" id="{37CFF3FF-FA55-4BF2-BF24-0523737D3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r="1422"/>
          <a:stretch/>
        </p:blipFill>
        <p:spPr bwMode="auto">
          <a:xfrm>
            <a:off x="4355976" y="2055637"/>
            <a:ext cx="4143991" cy="25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71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tevékenységeink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2372" y="1871823"/>
            <a:ext cx="3754760" cy="2404864"/>
          </a:xfrm>
        </p:spPr>
        <p:txBody>
          <a:bodyPr>
            <a:noAutofit/>
          </a:bodyPr>
          <a:lstStyle/>
          <a:p>
            <a:r>
              <a:rPr lang="hu-HU" sz="1800" b="1" dirty="0">
                <a:solidFill>
                  <a:schemeClr val="tx2"/>
                </a:solidFill>
              </a:rPr>
              <a:t>Fórum munkacsoport résztvevők: </a:t>
            </a:r>
            <a:r>
              <a:rPr lang="hu-HU" sz="1800" dirty="0">
                <a:solidFill>
                  <a:schemeClr val="tx2"/>
                </a:solidFill>
              </a:rPr>
              <a:t>területi felzárkózásban 15 érintett szereplő</a:t>
            </a:r>
          </a:p>
          <a:p>
            <a:r>
              <a:rPr lang="hu-HU" sz="1800" dirty="0">
                <a:solidFill>
                  <a:schemeClr val="tx2"/>
                </a:solidFill>
              </a:rPr>
              <a:t>hátrányos helyzetű célcsoportok szerinti tematikus ülések </a:t>
            </a:r>
          </a:p>
          <a:p>
            <a:r>
              <a:rPr lang="hu-HU" sz="1800" dirty="0">
                <a:solidFill>
                  <a:schemeClr val="tx2"/>
                </a:solidFill>
              </a:rPr>
              <a:t>évente négy ülés</a:t>
            </a:r>
          </a:p>
          <a:p>
            <a:endParaRPr lang="hu-HU" sz="1800" dirty="0">
              <a:solidFill>
                <a:schemeClr val="tx2"/>
              </a:solidFill>
            </a:endParaRPr>
          </a:p>
          <a:p>
            <a:pPr>
              <a:buNone/>
            </a:pPr>
            <a:endParaRPr lang="hu-HU" sz="1800" dirty="0"/>
          </a:p>
          <a:p>
            <a:pPr>
              <a:buNone/>
            </a:pPr>
            <a:endParaRPr lang="hu-HU" sz="1800" dirty="0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B25584CF-0278-4BB1-84A1-F1945387E2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053"/>
          <a:stretch/>
        </p:blipFill>
        <p:spPr>
          <a:xfrm>
            <a:off x="4355976" y="2075181"/>
            <a:ext cx="4139543" cy="2523964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B1BE8B63-7A48-49D5-99AA-1CAEB4035491}"/>
              </a:ext>
            </a:extLst>
          </p:cNvPr>
          <p:cNvSpPr txBox="1"/>
          <p:nvPr/>
        </p:nvSpPr>
        <p:spPr>
          <a:xfrm>
            <a:off x="501184" y="5005456"/>
            <a:ext cx="8219256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Fórum munkacsoport feladata: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megyei szinten működő jó gyakorlatok ismertetése és egyeztetése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előrehaladás, elért eredmények folyamatos összegzése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AA03675-20AC-45C8-922A-F4692B2B40B5}"/>
              </a:ext>
            </a:extLst>
          </p:cNvPr>
          <p:cNvSpPr txBox="1"/>
          <p:nvPr/>
        </p:nvSpPr>
        <p:spPr>
          <a:xfrm>
            <a:off x="1416328" y="1268760"/>
            <a:ext cx="6311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Fórum munkacsoport létrehozása és működtetése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1080120"/>
          </a:xfrm>
        </p:spPr>
        <p:txBody>
          <a:bodyPr>
            <a:normAutofit/>
          </a:bodyPr>
          <a:lstStyle/>
          <a:p>
            <a:r>
              <a:rPr lang="hu-HU" dirty="0"/>
              <a:t>tevékenységeink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3816424"/>
          </a:xfrm>
        </p:spPr>
        <p:txBody>
          <a:bodyPr>
            <a:normAutofit fontScale="92500" lnSpcReduction="10000"/>
          </a:bodyPr>
          <a:lstStyle/>
          <a:p>
            <a:r>
              <a:rPr lang="hu-HU" sz="2000" b="1" dirty="0">
                <a:solidFill>
                  <a:schemeClr val="tx2"/>
                </a:solidFill>
              </a:rPr>
              <a:t>Hátrányos helyzetű társadalmi csoportok számára:</a:t>
            </a:r>
          </a:p>
          <a:p>
            <a:r>
              <a:rPr lang="hu-HU" sz="2000" dirty="0">
                <a:solidFill>
                  <a:schemeClr val="tx2"/>
                </a:solidFill>
              </a:rPr>
              <a:t>12 alkalommal</a:t>
            </a:r>
          </a:p>
          <a:p>
            <a:r>
              <a:rPr lang="hu-HU" sz="2000" b="1" dirty="0">
                <a:solidFill>
                  <a:schemeClr val="tx2"/>
                </a:solidFill>
              </a:rPr>
              <a:t>Tématerületek:</a:t>
            </a:r>
          </a:p>
          <a:p>
            <a:r>
              <a:rPr lang="hu-HU" sz="2000" dirty="0">
                <a:solidFill>
                  <a:schemeClr val="tx2"/>
                </a:solidFill>
              </a:rPr>
              <a:t>életvezetési tanácsadás, </a:t>
            </a:r>
          </a:p>
          <a:p>
            <a:r>
              <a:rPr lang="hu-HU" sz="2000" dirty="0">
                <a:solidFill>
                  <a:schemeClr val="tx2"/>
                </a:solidFill>
              </a:rPr>
              <a:t>családi életvitel tanácsadás, </a:t>
            </a:r>
          </a:p>
          <a:p>
            <a:r>
              <a:rPr lang="hu-HU" sz="2000" dirty="0">
                <a:solidFill>
                  <a:schemeClr val="tx2"/>
                </a:solidFill>
              </a:rPr>
              <a:t>pénzügyi integráció,</a:t>
            </a:r>
          </a:p>
          <a:p>
            <a:r>
              <a:rPr lang="hu-HU" sz="2000" dirty="0">
                <a:solidFill>
                  <a:schemeClr val="tx2"/>
                </a:solidFill>
              </a:rPr>
              <a:t>adósságkezelési tanácsadás,</a:t>
            </a:r>
          </a:p>
          <a:p>
            <a:r>
              <a:rPr lang="hu-HU" sz="2000" dirty="0">
                <a:solidFill>
                  <a:schemeClr val="tx2"/>
                </a:solidFill>
              </a:rPr>
              <a:t>pályamotiváció, pályatanácsadás,</a:t>
            </a:r>
          </a:p>
          <a:p>
            <a:r>
              <a:rPr lang="hu-HU" sz="2000" dirty="0">
                <a:solidFill>
                  <a:schemeClr val="tx2"/>
                </a:solidFill>
              </a:rPr>
              <a:t>egészségnap szűrővizsga-latokkal</a:t>
            </a:r>
          </a:p>
          <a:p>
            <a:endParaRPr lang="hu-HU" sz="1800" dirty="0"/>
          </a:p>
        </p:txBody>
      </p:sp>
      <p:sp>
        <p:nvSpPr>
          <p:cNvPr id="5" name="Tartalom helye 3"/>
          <p:cNvSpPr txBox="1">
            <a:spLocks/>
          </p:cNvSpPr>
          <p:nvPr/>
        </p:nvSpPr>
        <p:spPr>
          <a:xfrm>
            <a:off x="1182452" y="1412776"/>
            <a:ext cx="693149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Közösségi együttműködést erősítő rendezvénysorozatok szervezése</a:t>
            </a:r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4495800" y="2564904"/>
            <a:ext cx="4038600" cy="3816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Helyi önkormányzati szeplők, és megyei roma nemzetiségi önkormányzatok számára: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alkalommal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Témakörök: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államháztartás működése és ismertetése,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területi- , és települési önkormányzatok működése,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kormányhivatalok működése,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tudásbővítés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együttműködések erősítése.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kerekített téglalap 11"/>
          <p:cNvSpPr/>
          <p:nvPr/>
        </p:nvSpPr>
        <p:spPr bwMode="auto">
          <a:xfrm>
            <a:off x="118932" y="152400"/>
            <a:ext cx="8785225" cy="6553200"/>
          </a:xfrm>
          <a:prstGeom prst="roundRect">
            <a:avLst>
              <a:gd name="adj" fmla="val 5093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1026" name="Picture 2" descr="cimer0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5536" y="332656"/>
            <a:ext cx="1597025" cy="219551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556" name="Alcím 2"/>
          <p:cNvSpPr>
            <a:spLocks noGrp="1"/>
          </p:cNvSpPr>
          <p:nvPr>
            <p:ph type="subTitle" idx="4294967295"/>
          </p:nvPr>
        </p:nvSpPr>
        <p:spPr>
          <a:xfrm>
            <a:off x="2325604" y="476672"/>
            <a:ext cx="6400800" cy="5904656"/>
          </a:xfrm>
        </p:spPr>
        <p:txBody>
          <a:bodyPr/>
          <a:lstStyle/>
          <a:p>
            <a:pPr marL="0" indent="0" eaLnBrk="1" hangingPunct="1">
              <a:spcAft>
                <a:spcPts val="2400"/>
              </a:spcAft>
              <a:buFont typeface="Arial" charset="0"/>
              <a:buNone/>
            </a:pPr>
            <a:r>
              <a:rPr lang="hu-HU" altLang="hu-HU" sz="4800" dirty="0"/>
              <a:t>Elérhetőségeink:</a:t>
            </a:r>
          </a:p>
          <a:p>
            <a:pPr marL="0" indent="0" eaLnBrk="1" hangingPunct="1">
              <a:buFont typeface="Arial" charset="0"/>
              <a:buNone/>
            </a:pPr>
            <a:r>
              <a:rPr lang="hu-HU" altLang="hu-HU" sz="2400" b="1" u="sng" dirty="0"/>
              <a:t>Paktumiroda</a:t>
            </a:r>
            <a:r>
              <a:rPr lang="hu-HU" altLang="hu-HU" sz="2400" b="1" dirty="0"/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hu-HU" altLang="hu-HU" sz="2400" dirty="0"/>
              <a:t>www.bazpaktum.hu</a:t>
            </a:r>
          </a:p>
          <a:p>
            <a:pPr marL="0" indent="0" eaLnBrk="1" hangingPunct="1">
              <a:buFont typeface="Arial" charset="0"/>
              <a:buNone/>
            </a:pPr>
            <a:r>
              <a:rPr lang="hu-HU" altLang="hu-HU" sz="2400" dirty="0"/>
              <a:t>paktumiroda@hivatal.baz.hu</a:t>
            </a:r>
          </a:p>
          <a:p>
            <a:pPr marL="0" indent="0" eaLnBrk="1" hangingPunct="1">
              <a:buFont typeface="Arial" charset="0"/>
              <a:buNone/>
            </a:pPr>
            <a:r>
              <a:rPr lang="hu-HU" altLang="hu-HU" sz="2400" dirty="0"/>
              <a:t>46/517-720, 46/517-721, 46/517-725</a:t>
            </a:r>
          </a:p>
          <a:p>
            <a:pPr marL="0" indent="0" eaLnBrk="1" hangingPunct="1">
              <a:spcAft>
                <a:spcPts val="1200"/>
              </a:spcAft>
              <a:buFont typeface="Arial" charset="0"/>
              <a:buNone/>
            </a:pPr>
            <a:endParaRPr lang="hu-HU" altLang="hu-HU" sz="2400" dirty="0">
              <a:solidFill>
                <a:srgbClr val="898989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hu-HU" altLang="hu-HU" sz="2400" b="1" u="sng" dirty="0"/>
              <a:t>EFOP iroda:</a:t>
            </a:r>
          </a:p>
          <a:p>
            <a:pPr marL="0" indent="0" eaLnBrk="1" hangingPunct="1">
              <a:buFont typeface="Arial" charset="0"/>
              <a:buNone/>
            </a:pPr>
            <a:r>
              <a:rPr lang="hu-HU" altLang="hu-HU" sz="2400" dirty="0"/>
              <a:t>www.baz.hu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http://www.baz.hu/content.php?cid=EFOP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efop.forum@hivatal.baz.hu</a:t>
            </a:r>
          </a:p>
          <a:p>
            <a:pPr marL="0" indent="0" eaLnBrk="1" hangingPunct="1">
              <a:buNone/>
            </a:pPr>
            <a:r>
              <a:rPr lang="hu-HU" altLang="hu-HU" sz="2400" dirty="0"/>
              <a:t>46/517-784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6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kerekített téglalap 11"/>
          <p:cNvSpPr/>
          <p:nvPr/>
        </p:nvSpPr>
        <p:spPr bwMode="auto">
          <a:xfrm>
            <a:off x="179388" y="188913"/>
            <a:ext cx="8785225" cy="6553200"/>
          </a:xfrm>
          <a:prstGeom prst="roundRect">
            <a:avLst>
              <a:gd name="adj" fmla="val 5093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1026" name="Picture 2" descr="cimer0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733527" y="2621955"/>
            <a:ext cx="1597025" cy="219551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556" name="Alcím 2"/>
          <p:cNvSpPr>
            <a:spLocks noGrp="1"/>
          </p:cNvSpPr>
          <p:nvPr>
            <p:ph type="subTitle" idx="4294967295"/>
          </p:nvPr>
        </p:nvSpPr>
        <p:spPr>
          <a:xfrm>
            <a:off x="1331640" y="869355"/>
            <a:ext cx="6400800" cy="17526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hu-HU" altLang="hu-HU" sz="4800" dirty="0"/>
              <a:t>Köszönöm megtisztelő figyelmüket!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304A9B9-E9DB-4736-8D29-F8919BA3170F}"/>
              </a:ext>
            </a:extLst>
          </p:cNvPr>
          <p:cNvSpPr txBox="1"/>
          <p:nvPr/>
        </p:nvSpPr>
        <p:spPr>
          <a:xfrm>
            <a:off x="1115616" y="5229199"/>
            <a:ext cx="691276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hu-HU" dirty="0"/>
              <a:t>www.baz.hu</a:t>
            </a:r>
          </a:p>
          <a:p>
            <a:pPr algn="ctr"/>
            <a:r>
              <a:rPr lang="hu-HU" dirty="0"/>
              <a:t>fojegyzo@hivatal.baz.hu</a:t>
            </a:r>
          </a:p>
        </p:txBody>
      </p:sp>
    </p:spTree>
    <p:extLst>
      <p:ext uri="{BB962C8B-B14F-4D97-AF65-F5344CB8AC3E}">
        <p14:creationId xmlns:p14="http://schemas.microsoft.com/office/powerpoint/2010/main" val="1138371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179387" y="136545"/>
            <a:ext cx="8785225" cy="6626225"/>
            <a:chOff x="179512" y="116631"/>
            <a:chExt cx="8784976" cy="6624735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51643" y="116631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643" y="195842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03738" y="332481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179512" y="1556170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lphaUcPeriod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23AE671F-27FF-490A-BE9C-93FC427C17F6}"/>
              </a:ext>
            </a:extLst>
          </p:cNvPr>
          <p:cNvSpPr/>
          <p:nvPr/>
        </p:nvSpPr>
        <p:spPr>
          <a:xfrm>
            <a:off x="1213924" y="340024"/>
            <a:ext cx="6356111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25"/>
              </a:spcAft>
            </a:pPr>
            <a:r>
              <a:rPr lang="hu-HU" altLang="hu-HU" b="1" dirty="0">
                <a:solidFill>
                  <a:srgbClr val="000000"/>
                </a:solidFill>
              </a:rPr>
              <a:t>MEGYEI FOGLALKOZTATÁSI ÉS GAZDASÁGFEJLESZTÉSI </a:t>
            </a:r>
          </a:p>
          <a:p>
            <a:pPr algn="ctr" eaLnBrk="1" hangingPunct="1">
              <a:spcAft>
                <a:spcPts val="625"/>
              </a:spcAft>
            </a:pPr>
            <a:r>
              <a:rPr lang="hu-HU" altLang="hu-HU" b="1" dirty="0">
                <a:solidFill>
                  <a:srgbClr val="000000"/>
                </a:solidFill>
              </a:rPr>
              <a:t>EGYÜTTMŰKÖDÉS</a:t>
            </a:r>
            <a:endParaRPr lang="hu-HU" dirty="0"/>
          </a:p>
        </p:txBody>
      </p:sp>
      <p:sp>
        <p:nvSpPr>
          <p:cNvPr id="11" name="Szöveg helye 2">
            <a:extLst>
              <a:ext uri="{FF2B5EF4-FFF2-40B4-BE49-F238E27FC236}">
                <a16:creationId xmlns:a16="http://schemas.microsoft.com/office/drawing/2014/main" id="{07E2D09F-A6AF-47B4-9071-7BA41B0D3B2E}"/>
              </a:ext>
            </a:extLst>
          </p:cNvPr>
          <p:cNvSpPr txBox="1">
            <a:spLocks/>
          </p:cNvSpPr>
          <p:nvPr/>
        </p:nvSpPr>
        <p:spPr>
          <a:xfrm>
            <a:off x="301132" y="1507257"/>
            <a:ext cx="8519340" cy="5186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15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Projektvezető</a:t>
            </a: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Borsod-Abaúj-Zemplén Megyei Önkormányzat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Konzorciumi tagok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Borsod-Abaúj-Zemplén Megyei Kormányhivatal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Borsod-Abaúj-Zemplén Megyei Önkormányzati Hivatal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ysClr val="windowText" lastClr="000000"/>
                </a:solidFill>
                <a:latin typeface="+mn-lt"/>
              </a:rPr>
              <a:t>BORA 94 Borsod-Abaúj-Zemplén </a:t>
            </a:r>
            <a:br>
              <a:rPr lang="hu-HU" sz="1600" dirty="0">
                <a:solidFill>
                  <a:sysClr val="windowText" lastClr="000000"/>
                </a:solidFill>
                <a:latin typeface="+mn-lt"/>
              </a:rPr>
            </a:br>
            <a:r>
              <a:rPr lang="hu-HU" sz="1600" dirty="0">
                <a:solidFill>
                  <a:sysClr val="windowText" lastClr="000000"/>
                </a:solidFill>
                <a:latin typeface="+mn-lt"/>
              </a:rPr>
              <a:t>Megyei Fejlesztési Ügynökség Közhasznú NKft.</a:t>
            </a: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Támogatási összeg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2.316.000.000 Ft (támogatási intenzitás: 100%)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Projekt megvalósításának időszaka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2016. </a:t>
            </a:r>
            <a:r>
              <a:rPr lang="hu-HU" sz="1600" dirty="0">
                <a:solidFill>
                  <a:sysClr val="windowText" lastClr="000000"/>
                </a:solidFill>
                <a:latin typeface="+mn-lt"/>
              </a:rPr>
              <a:t>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zeptember 1. - 2021. augusztus 31.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2C7D4B7-A345-4AA9-B057-0ED8F927E7CD}"/>
              </a:ext>
            </a:extLst>
          </p:cNvPr>
          <p:cNvSpPr txBox="1"/>
          <p:nvPr/>
        </p:nvSpPr>
        <p:spPr>
          <a:xfrm>
            <a:off x="4932040" y="4725144"/>
            <a:ext cx="3888432" cy="1809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Indikátorok</a:t>
            </a: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ysClr val="windowText" lastClr="000000"/>
                </a:solidFill>
                <a:latin typeface="Calibri"/>
              </a:rPr>
              <a:t>munkaerő-piaci programokban résztvevők száma: 1.500 fő</a:t>
            </a: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ysClr val="windowText" lastClr="000000"/>
                </a:solidFill>
                <a:latin typeface="Calibri"/>
              </a:rPr>
              <a:t>álláshoz jutók száma: 492 fő</a:t>
            </a:r>
          </a:p>
          <a:p>
            <a:pPr lvl="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hu-HU" sz="1600" dirty="0">
                <a:solidFill>
                  <a:sysClr val="windowText" lastClr="000000"/>
                </a:solidFill>
                <a:latin typeface="Calibri"/>
              </a:rPr>
              <a:t>az álláshoz jutók közül a támogatás után hat hónappal állással rendelkezők száma: 320 fő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F8308F70-75A6-4FB8-892A-634D3FDC2F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50954"/>
            <a:ext cx="3728884" cy="24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95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179387" y="136545"/>
            <a:ext cx="8785225" cy="6626225"/>
            <a:chOff x="179512" y="116631"/>
            <a:chExt cx="8784976" cy="6624735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51643" y="116631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643" y="195842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03738" y="332481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CÉLOK ÉS CÉLCSOPORTOK</a:t>
              </a: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179512" y="1556170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hu-HU" sz="1600" b="1" dirty="0">
                  <a:solidFill>
                    <a:schemeClr val="tx1"/>
                  </a:solidFill>
                </a:rPr>
                <a:t>Cél</a:t>
              </a:r>
            </a:p>
            <a:p>
              <a:pPr algn="just"/>
              <a:r>
                <a:rPr lang="hu-HU" sz="1600" dirty="0">
                  <a:solidFill>
                    <a:schemeClr val="tx1"/>
                  </a:solidFill>
                </a:rPr>
                <a:t>Képzési és foglalkoztatási programok megvalósítása a köz- és gazdasági szféra partnerségében, a hátrányos helyzetű, megváltozott munkaképességű munkavállalók elhelyezkedésének segítése. </a:t>
              </a:r>
            </a:p>
            <a:p>
              <a:endParaRPr lang="hu-HU" sz="1600" dirty="0">
                <a:solidFill>
                  <a:schemeClr val="tx1"/>
                </a:solidFill>
              </a:endParaRPr>
            </a:p>
            <a:p>
              <a:pPr algn="just"/>
              <a:r>
                <a:rPr lang="hu-HU" sz="1600" dirty="0">
                  <a:solidFill>
                    <a:schemeClr val="tx1"/>
                  </a:solidFill>
                </a:rPr>
                <a:t>A tervezett fejlesztés hozzájárul az adott térségben a népesség megtartásához, az életminőség javításához, a munkaképesség fenntartásához.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hu-HU" sz="1550" b="1" dirty="0">
                  <a:solidFill>
                    <a:prstClr val="black"/>
                  </a:solidFill>
                  <a:latin typeface="Calibri"/>
                </a:rPr>
                <a:t>Kik vehetnek részt a programban?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Alacsony iskolai végzettségűek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25 év alatti fiatalok vagy 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</a:tabLst>
                <a:defRPr/>
              </a:pPr>
              <a:r>
                <a:rPr lang="hu-HU" sz="1550" dirty="0">
                  <a:solidFill>
                    <a:prstClr val="black"/>
                  </a:solidFill>
                  <a:latin typeface="Calibri"/>
                </a:rPr>
                <a:t>	</a:t>
              </a: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év alatti pályakezdő álláskeresők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hu-HU" sz="1550" dirty="0">
                  <a:solidFill>
                    <a:prstClr val="black"/>
                  </a:solidFill>
                  <a:latin typeface="Calibri"/>
                </a:rPr>
                <a:t>50 év felettiek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GYED-ről, GYES-ről, ápolási díjról visszatérők, vagy 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</a:tabLst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legalább egy gyermeket egyedül nevelő felnőttek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hu-HU" sz="1550" dirty="0">
                  <a:solidFill>
                    <a:prstClr val="black"/>
                  </a:solidFill>
                  <a:latin typeface="Calibri"/>
                </a:rPr>
                <a:t>Foglalkoztatást helyettesítő támogatásban részesülők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</a:t>
              </a:r>
              <a:r>
                <a:rPr lang="hu-HU" sz="1550" dirty="0">
                  <a:solidFill>
                    <a:prstClr val="black"/>
                  </a:solidFill>
                  <a:latin typeface="Calibri"/>
                </a:rPr>
                <a:t>rtós munkanélküliséggel veszélyeztetettek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Meg</a:t>
              </a:r>
              <a:r>
                <a:rPr lang="hu-HU" sz="1550" dirty="0">
                  <a:solidFill>
                    <a:prstClr val="black"/>
                  </a:solidFill>
                  <a:latin typeface="Calibri"/>
                </a:rPr>
                <a:t>változott munkaképességű személyek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Roma nemzetiség</a:t>
              </a:r>
              <a:r>
                <a:rPr lang="hu-HU" sz="1550" dirty="0">
                  <a:solidFill>
                    <a:prstClr val="black"/>
                  </a:solidFill>
                  <a:latin typeface="Calibri"/>
                </a:rPr>
                <a:t>hez tartozó személyek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hu-HU" sz="15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Közfoglalkoztatottak</a:t>
              </a: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hu-HU" sz="1550" dirty="0">
                  <a:solidFill>
                    <a:prstClr val="black"/>
                  </a:solidFill>
                  <a:latin typeface="Calibri"/>
                </a:rPr>
                <a:t>Inaktív személyek</a:t>
              </a:r>
              <a:endParaRPr kumimoji="0" lang="hu-HU" sz="1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Szöveg helye 2">
            <a:extLst>
              <a:ext uri="{FF2B5EF4-FFF2-40B4-BE49-F238E27FC236}">
                <a16:creationId xmlns:a16="http://schemas.microsoft.com/office/drawing/2014/main" id="{07E2D09F-A6AF-47B4-9071-7BA41B0D3B2E}"/>
              </a:ext>
            </a:extLst>
          </p:cNvPr>
          <p:cNvSpPr txBox="1">
            <a:spLocks/>
          </p:cNvSpPr>
          <p:nvPr/>
        </p:nvSpPr>
        <p:spPr>
          <a:xfrm>
            <a:off x="301132" y="1507257"/>
            <a:ext cx="8519340" cy="5186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1500" b="1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9E32F2E-1E93-4840-9331-B6BF7970D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552" y="3645024"/>
            <a:ext cx="3851920" cy="25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3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179387" y="95230"/>
            <a:ext cx="8785225" cy="6646881"/>
            <a:chOff x="179512" y="95979"/>
            <a:chExt cx="8784976" cy="6645387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49613" y="95979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5176" y="136451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03738" y="332481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179512" y="1556170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lphaUcPeriod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EB966E8B-8514-4FFA-A58E-BDCC848EA916}"/>
              </a:ext>
            </a:extLst>
          </p:cNvPr>
          <p:cNvSpPr/>
          <p:nvPr/>
        </p:nvSpPr>
        <p:spPr>
          <a:xfrm>
            <a:off x="1325319" y="399712"/>
            <a:ext cx="6493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BORSOD-ABAÚJ-ZEMPLÉN MEGYEI FOGLALKOZTATÁSI ÉS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GAZDASÁGFEJLESZTÉSI PAKTUM SZERVEZETI FELÉPÍTÉSE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ekerekített téglalap 11">
            <a:extLst>
              <a:ext uri="{FF2B5EF4-FFF2-40B4-BE49-F238E27FC236}">
                <a16:creationId xmlns:a16="http://schemas.microsoft.com/office/drawing/2014/main" id="{CDC50494-4CAE-4747-ADB8-40011580961B}"/>
              </a:ext>
            </a:extLst>
          </p:cNvPr>
          <p:cNvSpPr/>
          <p:nvPr/>
        </p:nvSpPr>
        <p:spPr bwMode="auto">
          <a:xfrm>
            <a:off x="221889" y="1404292"/>
            <a:ext cx="8785225" cy="5121923"/>
          </a:xfrm>
          <a:prstGeom prst="roundRect">
            <a:avLst>
              <a:gd name="adj" fmla="val 5093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Paktumszervezet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(35 fő)</a:t>
            </a: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200" b="1" u="sng" dirty="0">
              <a:solidFill>
                <a:prstClr val="black"/>
              </a:solidFill>
              <a:latin typeface="Calibri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200" b="1" u="sng" dirty="0">
              <a:solidFill>
                <a:prstClr val="black"/>
              </a:solidFill>
              <a:latin typeface="Calibri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200" b="1" u="sng" dirty="0">
              <a:solidFill>
                <a:prstClr val="black"/>
              </a:solidFill>
              <a:latin typeface="Calibri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u-HU" sz="1200" b="1" u="sng" dirty="0">
              <a:solidFill>
                <a:prstClr val="black"/>
              </a:solidFill>
              <a:latin typeface="Calibri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r>
              <a:rPr lang="hu-HU" sz="2000" b="1" u="sng" dirty="0">
                <a:solidFill>
                  <a:prstClr val="black"/>
                </a:solidFill>
                <a:latin typeface="Calibri"/>
              </a:rPr>
              <a:t>Önkormányzati Hivatal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endParaRPr kumimoji="0" lang="hu-HU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514600" algn="l"/>
              </a:tabLst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Paktumiroda </a:t>
            </a:r>
            <a:r>
              <a:rPr lang="hu-HU" sz="2000" b="1" dirty="0">
                <a:solidFill>
                  <a:prstClr val="black"/>
                </a:solidFill>
                <a:latin typeface="Calibri"/>
              </a:rPr>
              <a:t>	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360363" algn="l"/>
                <a:tab pos="2779713" algn="l"/>
              </a:tabLst>
              <a:defRPr/>
            </a:pPr>
            <a:r>
              <a:rPr kumimoji="0" lang="hu-HU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paktummenedzserek,</a:t>
            </a:r>
            <a:r>
              <a:rPr lang="hu-HU" dirty="0">
                <a:solidFill>
                  <a:prstClr val="black"/>
                </a:solidFill>
              </a:rPr>
              <a:t>	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	</a:t>
            </a:r>
            <a:b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vállalati kapcsolattartó, </a:t>
            </a:r>
            <a:r>
              <a:rPr lang="hu-HU" dirty="0">
                <a:solidFill>
                  <a:prstClr val="black"/>
                </a:solidFill>
                <a:latin typeface="Calibri"/>
              </a:rPr>
              <a:t>képzési referens</a:t>
            </a:r>
            <a:r>
              <a:rPr lang="hu-HU" dirty="0">
                <a:solidFill>
                  <a:prstClr val="black"/>
                </a:solidFill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2779713" algn="l"/>
              </a:tabLst>
              <a:defRPr/>
            </a:pPr>
            <a:endParaRPr lang="hu-HU" sz="2000" dirty="0">
              <a:solidFill>
                <a:prstClr val="black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2779713" algn="l"/>
              </a:tabLst>
              <a:defRPr/>
            </a:pPr>
            <a:endParaRPr lang="hu-HU" sz="2000" dirty="0">
              <a:solidFill>
                <a:prstClr val="black"/>
              </a:solidFill>
            </a:endParaRP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360363" algn="l"/>
              </a:tabLst>
              <a:defRPr/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	</a:t>
            </a:r>
            <a:r>
              <a:rPr lang="hu-HU" sz="2000" b="1" dirty="0">
                <a:solidFill>
                  <a:prstClr val="black"/>
                </a:solidFill>
              </a:rPr>
              <a:t>Projektmenedzsment</a:t>
            </a:r>
          </a:p>
          <a:p>
            <a:pPr lvl="0" algn="just" eaLnBrk="1" fontAlgn="auto" hangingPunct="1">
              <a:spcBef>
                <a:spcPts val="0"/>
              </a:spcBef>
              <a:spcAft>
                <a:spcPts val="0"/>
              </a:spcAft>
              <a:tabLst>
                <a:tab pos="268288" algn="l"/>
              </a:tabLst>
              <a:defRPr/>
            </a:pPr>
            <a:r>
              <a:rPr lang="hu-HU" sz="1600" dirty="0">
                <a:solidFill>
                  <a:prstClr val="black"/>
                </a:solidFill>
              </a:rPr>
              <a:t>   	  </a:t>
            </a:r>
            <a:r>
              <a:rPr lang="hu-HU" dirty="0">
                <a:solidFill>
                  <a:prstClr val="black"/>
                </a:solidFill>
              </a:rPr>
              <a:t>szakmai és pénzügyi projektmenedzserek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r>
              <a:rPr lang="hu-HU" sz="1600" dirty="0">
                <a:solidFill>
                  <a:prstClr val="black"/>
                </a:solidFill>
                <a:latin typeface="Calibri"/>
              </a:rPr>
              <a:t>	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990AA85-5396-4CBF-A89C-E87162007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3776"/>
            <a:ext cx="3168352" cy="211091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DD349C0-ED08-4FAA-8FF3-DAFCD3C24D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50264"/>
            <a:ext cx="3205802" cy="240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5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179387" y="0"/>
            <a:ext cx="8785225" cy="6626225"/>
            <a:chOff x="179512" y="116631"/>
            <a:chExt cx="8784976" cy="6624735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51643" y="116631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643" y="195842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37451" y="353978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u-HU" sz="28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179512" y="1556170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lvl="0">
                <a:spcBef>
                  <a:spcPts val="0"/>
                </a:spcBef>
                <a:spcAft>
                  <a:spcPts val="0"/>
                </a:spcAft>
                <a:tabLst>
                  <a:tab pos="534988" algn="l"/>
                  <a:tab pos="720725" algn="l"/>
                </a:tabLst>
                <a:defRPr/>
              </a:pPr>
              <a:endParaRPr lang="hu-HU" sz="1200" b="1" dirty="0">
                <a:solidFill>
                  <a:prstClr val="black"/>
                </a:solidFill>
              </a:endParaRPr>
            </a:p>
            <a:p>
              <a:pPr marL="285750" lvl="0" indent="-285750">
                <a:spcBef>
                  <a:spcPts val="0"/>
                </a:spcBef>
                <a:spcAft>
                  <a:spcPts val="2400"/>
                </a:spcAft>
                <a:buFont typeface="Arial" panose="020B0604020202020204" pitchFamily="34" charset="0"/>
                <a:buChar char="•"/>
                <a:tabLst>
                  <a:tab pos="534988" algn="l"/>
                  <a:tab pos="720725" algn="l"/>
                </a:tabLst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Gazdasági és Foglalkoztatási Kerekasztal rendezvény Borsod-Abaúj-Zemplén megyében</a:t>
              </a:r>
              <a:endParaRPr lang="hu-HU" dirty="0">
                <a:solidFill>
                  <a:prstClr val="black"/>
                </a:solidFill>
              </a:endParaRPr>
            </a:p>
            <a:p>
              <a:pPr marL="285750" lvl="0" indent="-285750" algn="just">
                <a:buFont typeface="Arial" panose="020B0604020202020204" pitchFamily="34" charset="0"/>
                <a:buChar char="•"/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Szakmai tanácsadások</a:t>
              </a:r>
            </a:p>
            <a:p>
              <a:pPr lvl="0">
                <a:spcAft>
                  <a:spcPts val="600"/>
                </a:spcAft>
                <a:tabLst>
                  <a:tab pos="534988" algn="l"/>
                  <a:tab pos="720725" algn="l"/>
                </a:tabLst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          </a:t>
              </a:r>
              <a:r>
                <a:rPr lang="hu-HU" dirty="0">
                  <a:solidFill>
                    <a:prstClr val="black"/>
                  </a:solidFill>
                </a:rPr>
                <a:t>-</a:t>
              </a:r>
              <a:r>
                <a:rPr lang="hu-HU" b="1" dirty="0">
                  <a:solidFill>
                    <a:prstClr val="black"/>
                  </a:solidFill>
                </a:rPr>
                <a:t> 	</a:t>
              </a:r>
              <a:r>
                <a:rPr lang="hu-HU" dirty="0">
                  <a:solidFill>
                    <a:prstClr val="black"/>
                  </a:solidFill>
                </a:rPr>
                <a:t>a szociális gazdaság fejlesztésére</a:t>
              </a:r>
              <a:br>
                <a:rPr lang="hu-HU" dirty="0">
                  <a:solidFill>
                    <a:prstClr val="black"/>
                  </a:solidFill>
                </a:rPr>
              </a:br>
              <a:r>
                <a:rPr lang="hu-HU" dirty="0">
                  <a:solidFill>
                    <a:prstClr val="black"/>
                  </a:solidFill>
                </a:rPr>
                <a:t>              irányuló tanácsadás</a:t>
              </a:r>
            </a:p>
            <a:p>
              <a:pPr lvl="0">
                <a:spcAft>
                  <a:spcPts val="2400"/>
                </a:spcAft>
                <a:tabLst>
                  <a:tab pos="534988" algn="l"/>
                  <a:tab pos="720725" algn="l"/>
                </a:tabLst>
                <a:defRPr/>
              </a:pPr>
              <a:r>
                <a:rPr lang="hu-HU" dirty="0">
                  <a:solidFill>
                    <a:prstClr val="black"/>
                  </a:solidFill>
                </a:rPr>
                <a:t>          - 	megyei vállalkozások humánpolitikájának </a:t>
              </a:r>
              <a:br>
                <a:rPr lang="hu-HU" dirty="0">
                  <a:solidFill>
                    <a:prstClr val="black"/>
                  </a:solidFill>
                </a:rPr>
              </a:br>
              <a:r>
                <a:rPr lang="hu-HU" dirty="0">
                  <a:solidFill>
                    <a:prstClr val="black"/>
                  </a:solidFill>
                </a:rPr>
                <a:t>              fejlesztése érdekében nyújtott </a:t>
              </a:r>
              <a:br>
                <a:rPr lang="hu-HU" dirty="0">
                  <a:solidFill>
                    <a:prstClr val="black"/>
                  </a:solidFill>
                </a:rPr>
              </a:br>
              <a:r>
                <a:rPr lang="hu-HU" dirty="0">
                  <a:solidFill>
                    <a:prstClr val="black"/>
                  </a:solidFill>
                </a:rPr>
                <a:t>              tanácsadás – HR klub</a:t>
              </a:r>
            </a:p>
            <a:p>
              <a:pPr marL="285750" lvl="0" indent="-285750" algn="just">
                <a:buFont typeface="Arial" panose="020B0604020202020204" pitchFamily="34" charset="0"/>
                <a:buChar char="•"/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Képzés a vállalkozások, vállalati vezetők számára </a:t>
              </a:r>
            </a:p>
            <a:p>
              <a:pPr lvl="0" algn="just">
                <a:spcAft>
                  <a:spcPts val="3000"/>
                </a:spcAft>
                <a:tabLst>
                  <a:tab pos="534988" algn="l"/>
                  <a:tab pos="720725" algn="l"/>
                </a:tabLst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         	-	</a:t>
              </a:r>
              <a:r>
                <a:rPr lang="hu-HU" dirty="0">
                  <a:solidFill>
                    <a:prstClr val="black"/>
                  </a:solidFill>
                </a:rPr>
                <a:t>5 db 1-1 napos képzés alkalmanként 20 fő részvételével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Szakmabemutató rendezvény a foglalkoztatásba bevonni kívántak részére a vállalkozások telephelyein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lphaUcPeriod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207A81C3-0DBC-41FB-9F32-2F214F110F6F}"/>
              </a:ext>
            </a:extLst>
          </p:cNvPr>
          <p:cNvSpPr/>
          <p:nvPr/>
        </p:nvSpPr>
        <p:spPr>
          <a:xfrm>
            <a:off x="2139694" y="24770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 MEGYEI PAKTUM ÁLTAL NYÚJTOTT LEHETŐSÉGEK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FD8A9C42-F2AF-4FDF-972A-9E2EC85DC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2420888"/>
            <a:ext cx="3168352" cy="21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9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179387" y="115886"/>
            <a:ext cx="8785225" cy="6626225"/>
            <a:chOff x="179512" y="116631"/>
            <a:chExt cx="8784976" cy="6624735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51643" y="116631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643" y="195842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03738" y="332481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hu-HU" sz="2800" b="1" dirty="0">
                <a:solidFill>
                  <a:prstClr val="black"/>
                </a:solidFill>
                <a:latin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179512" y="1556170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85750" lvl="0" indent="-285750" algn="just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endParaRPr lang="hu-HU" sz="1600" b="1" dirty="0">
                <a:solidFill>
                  <a:prstClr val="black"/>
                </a:solidFill>
              </a:endParaRPr>
            </a:p>
            <a:p>
              <a:pPr marL="285750" lvl="0" indent="-285750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628650" algn="l"/>
                </a:tabLst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Helyi termék- és szolgáltatásfejlesztés</a:t>
              </a:r>
              <a:endParaRPr lang="hu-HU" dirty="0">
                <a:solidFill>
                  <a:prstClr val="black"/>
                </a:solidFill>
              </a:endParaRPr>
            </a:p>
            <a:p>
              <a:pPr lvl="0">
                <a:spcAft>
                  <a:spcPts val="0"/>
                </a:spcAft>
                <a:tabLst>
                  <a:tab pos="442913" algn="l"/>
                  <a:tab pos="628650" algn="l"/>
                </a:tabLst>
                <a:defRPr/>
              </a:pPr>
              <a:r>
                <a:rPr lang="hu-HU" sz="1600" dirty="0">
                  <a:solidFill>
                    <a:prstClr val="black"/>
                  </a:solidFill>
                </a:rPr>
                <a:t>      -  	műhelyfoglalkozások;</a:t>
              </a:r>
            </a:p>
            <a:p>
              <a:pPr lvl="0">
                <a:spcAft>
                  <a:spcPts val="0"/>
                </a:spcAft>
                <a:tabLst>
                  <a:tab pos="442913" algn="l"/>
                  <a:tab pos="628650" algn="l"/>
                </a:tabLst>
                <a:defRPr/>
              </a:pPr>
              <a:r>
                <a:rPr lang="hu-HU" sz="1600" dirty="0">
                  <a:solidFill>
                    <a:prstClr val="black"/>
                  </a:solidFill>
                </a:rPr>
                <a:t>      -  	elektronikus kataszter kialakítása;</a:t>
              </a:r>
            </a:p>
            <a:p>
              <a:pPr marL="442913" lvl="0" indent="-442913">
                <a:spcAft>
                  <a:spcPts val="0"/>
                </a:spcAft>
                <a:tabLst>
                  <a:tab pos="268288" algn="l"/>
                  <a:tab pos="442913" algn="l"/>
                </a:tabLst>
                <a:defRPr/>
              </a:pPr>
              <a:r>
                <a:rPr lang="hu-HU" sz="1600" dirty="0">
                  <a:solidFill>
                    <a:prstClr val="black"/>
                  </a:solidFill>
                </a:rPr>
                <a:t>	-	helyi termékeket és vállalkozásokat </a:t>
              </a:r>
              <a:br>
                <a:rPr lang="hu-HU" sz="1600" dirty="0">
                  <a:solidFill>
                    <a:prstClr val="black"/>
                  </a:solidFill>
                </a:rPr>
              </a:br>
              <a:r>
                <a:rPr lang="hu-HU" sz="1600" dirty="0">
                  <a:solidFill>
                    <a:prstClr val="black"/>
                  </a:solidFill>
                </a:rPr>
                <a:t>bemutató kiadvány készítése</a:t>
              </a:r>
            </a:p>
            <a:p>
              <a:pPr lvl="0" algn="just">
                <a:spcAft>
                  <a:spcPts val="0"/>
                </a:spcAft>
                <a:tabLst>
                  <a:tab pos="442913" algn="l"/>
                  <a:tab pos="628650" algn="l"/>
                </a:tabLst>
                <a:defRPr/>
              </a:pPr>
              <a:r>
                <a:rPr lang="hu-HU" sz="1600" dirty="0">
                  <a:solidFill>
                    <a:prstClr val="black"/>
                  </a:solidFill>
                </a:rPr>
                <a:t>         	</a:t>
              </a:r>
            </a:p>
            <a:p>
              <a:pPr lvl="0" algn="just">
                <a:spcAft>
                  <a:spcPts val="0"/>
                </a:spcAft>
                <a:tabLst>
                  <a:tab pos="442913" algn="l"/>
                  <a:tab pos="628650" algn="l"/>
                </a:tabLst>
                <a:defRPr/>
              </a:pPr>
              <a:endParaRPr lang="hu-HU" sz="1600" dirty="0">
                <a:solidFill>
                  <a:prstClr val="black"/>
                </a:solidFill>
              </a:endParaRPr>
            </a:p>
            <a:p>
              <a:pPr marL="285750" lvl="0" indent="-285750" algn="just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442913" algn="l"/>
                  <a:tab pos="628650" algn="l"/>
                </a:tabLst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Befektetés-ösztönzés, ágazati gazdaságfejlesztés</a:t>
              </a:r>
            </a:p>
            <a:p>
              <a:pPr lvl="0">
                <a:tabLst>
                  <a:tab pos="268288" algn="l"/>
                  <a:tab pos="442913" algn="l"/>
                  <a:tab pos="628650" algn="l"/>
                </a:tabLst>
                <a:defRPr/>
              </a:pPr>
              <a:r>
                <a:rPr lang="hu-HU" sz="1600" dirty="0">
                  <a:solidFill>
                    <a:prstClr val="black"/>
                  </a:solidFill>
                </a:rPr>
                <a:t>	- 	Gazdasági Fórum szervezése;</a:t>
              </a:r>
            </a:p>
            <a:p>
              <a:pPr lvl="0">
                <a:spcAft>
                  <a:spcPts val="0"/>
                </a:spcAft>
                <a:tabLst>
                  <a:tab pos="268288" algn="l"/>
                  <a:tab pos="442913" algn="l"/>
                  <a:tab pos="628650" algn="l"/>
                </a:tabLst>
                <a:defRPr/>
              </a:pPr>
              <a:r>
                <a:rPr lang="hu-HU" sz="1600" dirty="0">
                  <a:solidFill>
                    <a:prstClr val="black"/>
                  </a:solidFill>
                </a:rPr>
                <a:t>	- 	befektetés-ösztönzési kézikönyv készítése;</a:t>
              </a:r>
            </a:p>
            <a:p>
              <a:pPr lvl="0">
                <a:spcAft>
                  <a:spcPts val="0"/>
                </a:spcAft>
                <a:tabLst>
                  <a:tab pos="268288" algn="l"/>
                  <a:tab pos="442913" algn="l"/>
                  <a:tab pos="628650" algn="l"/>
                </a:tabLst>
                <a:defRPr/>
              </a:pPr>
              <a:r>
                <a:rPr lang="hu-HU" sz="1600" dirty="0">
                  <a:solidFill>
                    <a:prstClr val="black"/>
                  </a:solidFill>
                </a:rPr>
                <a:t>	-	elektronikus adatbázis kialakítása.</a:t>
              </a:r>
            </a:p>
            <a:p>
              <a:pPr lvl="0">
                <a:spcAft>
                  <a:spcPts val="0"/>
                </a:spcAft>
                <a:tabLst>
                  <a:tab pos="268288" algn="l"/>
                  <a:tab pos="442913" algn="l"/>
                  <a:tab pos="628650" algn="l"/>
                </a:tabLst>
                <a:defRPr/>
              </a:pPr>
              <a:endParaRPr lang="hu-HU" sz="1600" dirty="0">
                <a:solidFill>
                  <a:prstClr val="black"/>
                </a:solidFill>
              </a:endParaRPr>
            </a:p>
            <a:p>
              <a:pPr lvl="0">
                <a:spcAft>
                  <a:spcPts val="0"/>
                </a:spcAft>
                <a:tabLst>
                  <a:tab pos="268288" algn="l"/>
                  <a:tab pos="442913" algn="l"/>
                  <a:tab pos="628650" algn="l"/>
                </a:tabLst>
                <a:defRPr/>
              </a:pPr>
              <a:endParaRPr lang="hu-HU" sz="1600" dirty="0">
                <a:solidFill>
                  <a:prstClr val="black"/>
                </a:solidFill>
              </a:endParaRPr>
            </a:p>
            <a:p>
              <a:pPr marL="285750" lvl="0" indent="-285750">
                <a:spcAft>
                  <a:spcPts val="1800"/>
                </a:spcAft>
                <a:buFont typeface="Arial" panose="020B0604020202020204" pitchFamily="34" charset="0"/>
                <a:buChar char="•"/>
                <a:tabLst>
                  <a:tab pos="268288" algn="l"/>
                  <a:tab pos="442913" algn="l"/>
                  <a:tab pos="628650" algn="l"/>
                </a:tabLst>
                <a:defRPr/>
              </a:pPr>
              <a:r>
                <a:rPr lang="hu-HU" b="1" dirty="0">
                  <a:solidFill>
                    <a:prstClr val="black"/>
                  </a:solidFill>
                </a:rPr>
                <a:t>Humánerőforrás és kompetencia térkép készítése</a:t>
              </a:r>
            </a:p>
            <a:p>
              <a:pPr lvl="0">
                <a:tabLst>
                  <a:tab pos="268288" algn="l"/>
                  <a:tab pos="442913" algn="l"/>
                  <a:tab pos="628650" algn="l"/>
                </a:tabLst>
                <a:defRPr/>
              </a:pPr>
              <a:endParaRPr lang="hu-HU" sz="1600" dirty="0">
                <a:solidFill>
                  <a:prstClr val="black"/>
                </a:solidFill>
              </a:endParaRPr>
            </a:p>
            <a:p>
              <a:pPr lvl="0">
                <a:tabLst>
                  <a:tab pos="268288" algn="l"/>
                  <a:tab pos="442913" algn="l"/>
                  <a:tab pos="628650" algn="l"/>
                </a:tabLst>
                <a:defRPr/>
              </a:pPr>
              <a:endParaRPr lang="hu-HU" sz="1600" dirty="0">
                <a:solidFill>
                  <a:prstClr val="black"/>
                </a:solidFill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lphaUcPeriod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CAB7F0A3-C0C2-4147-9BC4-80A471004AB8}"/>
              </a:ext>
            </a:extLst>
          </p:cNvPr>
          <p:cNvSpPr/>
          <p:nvPr/>
        </p:nvSpPr>
        <p:spPr>
          <a:xfrm>
            <a:off x="2390663" y="323043"/>
            <a:ext cx="40659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A MEGYEI PAKTUM ÁLTAL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b="1" dirty="0">
                <a:solidFill>
                  <a:prstClr val="black"/>
                </a:solidFill>
                <a:latin typeface="Calibri"/>
              </a:rPr>
              <a:t>NYÚJTOTT LEHETŐSÉGEK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6B2819C-D81B-412D-9F0C-A62245E6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973" y="1969859"/>
            <a:ext cx="3286029" cy="218865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CEC9DBB-9801-4B81-B4A6-AB860D3C4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853" y="4437112"/>
            <a:ext cx="3020192" cy="201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0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233303" y="98197"/>
            <a:ext cx="8785225" cy="6634501"/>
            <a:chOff x="233426" y="116631"/>
            <a:chExt cx="8784976" cy="6633009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51643" y="116631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643" y="195842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03738" y="332481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PROJEKTBEN NYÚJTHATÓ TÁMOGATÁS FORMÁI</a:t>
              </a: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233426" y="1564444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68288" marR="0" lvl="0" indent="-2682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8288" algn="l"/>
                  <a:tab pos="8248650" algn="r"/>
                </a:tabLst>
                <a:defRPr/>
              </a:pPr>
              <a:r>
                <a:rPr kumimoji="0" lang="hu-H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hu-H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paktum programból a munkáltató többféle támogatást igényelhet, ha </a:t>
              </a:r>
            </a:p>
            <a:p>
              <a:pPr marL="268288" marR="0" lvl="0" indent="-2682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8288" algn="l"/>
                  <a:tab pos="8248650" algn="r"/>
                </a:tabLst>
                <a:defRPr/>
              </a:pPr>
              <a:r>
                <a:rPr lang="hu-HU" sz="2000" b="1" dirty="0">
                  <a:solidFill>
                    <a:prstClr val="black"/>
                  </a:solidFill>
                  <a:latin typeface="Calibri"/>
                </a:rPr>
                <a:t>	</a:t>
              </a:r>
              <a:r>
                <a:rPr kumimoji="0" lang="hu-H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álláskeresőt alkalmaz.</a:t>
              </a:r>
            </a:p>
            <a:p>
              <a:pPr marL="268288" marR="0" lvl="0" indent="-2682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8288" algn="l"/>
                  <a:tab pos="8248650" algn="r"/>
                </a:tabLst>
                <a:defRPr/>
              </a:pPr>
              <a:endParaRPr lang="hu-HU" sz="1400" b="1" dirty="0">
                <a:solidFill>
                  <a:prstClr val="black"/>
                </a:solidFill>
                <a:latin typeface="Calibri"/>
              </a:endParaRPr>
            </a:p>
            <a:p>
              <a:pPr marL="268288" marR="0" lvl="0" indent="-2682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8288" algn="l"/>
                  <a:tab pos="8248650" algn="r"/>
                </a:tabLst>
                <a:defRPr/>
              </a:pPr>
              <a:endParaRPr lang="hu-HU" sz="1400" b="1" dirty="0">
                <a:solidFill>
                  <a:prstClr val="black"/>
                </a:solidFill>
                <a:latin typeface="Calibri"/>
              </a:endParaRP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>
                  <a:tab pos="268288" algn="l"/>
                  <a:tab pos="8248650" algn="r"/>
                </a:tabLst>
                <a:defRPr/>
              </a:pPr>
              <a:r>
                <a:rPr kumimoji="0" lang="hu-HU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„legfeljebb 90 napi bérköltség támogatás”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r>
                <a:rPr lang="hu-HU" dirty="0">
                  <a:solidFill>
                    <a:prstClr val="black"/>
                  </a:solidFill>
                  <a:latin typeface="Calibri"/>
                </a:rPr>
                <a:t>	</a:t>
              </a:r>
              <a:r>
                <a:rPr lang="hu-HU" sz="1500" dirty="0">
                  <a:solidFill>
                    <a:prstClr val="black"/>
                  </a:solidFill>
                  <a:latin typeface="Calibri"/>
                </a:rPr>
                <a:t>(munkatapasztalat-szerzés céljából adható; </a:t>
              </a:r>
            </a:p>
            <a:p>
              <a:pPr marL="268288" marR="0" lvl="0" indent="-2682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r>
                <a:rPr lang="hu-HU" sz="1500" dirty="0">
                  <a:solidFill>
                    <a:prstClr val="black"/>
                  </a:solidFill>
                  <a:latin typeface="Calibri"/>
                </a:rPr>
                <a:t>	mértéke a</a:t>
              </a:r>
              <a:r>
                <a:rPr kumimoji="0" lang="hu-HU" sz="15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munkabér és a </a:t>
              </a:r>
              <a:r>
                <a:rPr lang="hu-HU" sz="1500" dirty="0">
                  <a:solidFill>
                    <a:prstClr val="black"/>
                  </a:solidFill>
                  <a:latin typeface="Calibri"/>
                </a:rPr>
                <a:t>ténylegesen megfizetett 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r>
                <a:rPr lang="hu-HU" sz="1500" dirty="0">
                  <a:solidFill>
                    <a:prstClr val="black"/>
                  </a:solidFill>
                  <a:latin typeface="Calibri"/>
                </a:rPr>
                <a:t>	szociális hozzájárulási adó legfeljebb 100%-a lehet.)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endParaRPr kumimoji="0" lang="hu-H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lvl="0" indent="-285750" algn="just">
                <a:buFontTx/>
                <a:buChar char="-"/>
                <a:tabLst>
                  <a:tab pos="268288" algn="l"/>
                  <a:tab pos="8248650" algn="r"/>
                </a:tabLst>
                <a:defRPr/>
              </a:pPr>
              <a:r>
                <a:rPr lang="hu-HU" sz="1700" b="1" dirty="0">
                  <a:solidFill>
                    <a:prstClr val="black"/>
                  </a:solidFill>
                </a:rPr>
                <a:t>„legfeljebb 8+4 havi bérköltség támogatás”</a:t>
              </a:r>
            </a:p>
            <a:p>
              <a:pPr lvl="0" algn="just">
                <a:tabLst>
                  <a:tab pos="268288" algn="l"/>
                  <a:tab pos="8248650" algn="r"/>
                </a:tabLst>
                <a:defRPr/>
              </a:pPr>
              <a:r>
                <a:rPr lang="hu-HU" sz="1400" b="1" dirty="0">
                  <a:solidFill>
                    <a:prstClr val="black"/>
                  </a:solidFill>
                </a:rPr>
                <a:t>	</a:t>
              </a:r>
              <a:r>
                <a:rPr lang="hu-HU" sz="1500" dirty="0">
                  <a:solidFill>
                    <a:prstClr val="black"/>
                  </a:solidFill>
                </a:rPr>
                <a:t>(a bér+SZHA 100%-os mértékű támogatása </a:t>
              </a:r>
            </a:p>
            <a:p>
              <a:pPr lvl="0" algn="just">
                <a:tabLst>
                  <a:tab pos="268288" algn="l"/>
                  <a:tab pos="8248650" algn="r"/>
                </a:tabLst>
                <a:defRPr/>
              </a:pPr>
              <a:r>
                <a:rPr lang="hu-HU" sz="1500" dirty="0">
                  <a:solidFill>
                    <a:prstClr val="black"/>
                  </a:solidFill>
                </a:rPr>
                <a:t>	maximum a minimálbér+SZHA 150%-a)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endParaRPr kumimoji="0" lang="hu-HU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>
                  <a:tab pos="268288" algn="l"/>
                  <a:tab pos="8248650" algn="r"/>
                </a:tabLst>
                <a:defRPr/>
              </a:pPr>
              <a:r>
                <a:rPr lang="hu-HU" sz="1700" b="1" dirty="0">
                  <a:solidFill>
                    <a:prstClr val="black"/>
                  </a:solidFill>
                  <a:latin typeface="Calibri"/>
                </a:rPr>
                <a:t>„legfeljebb 8+4 havi bértámogatás”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r>
                <a:rPr lang="hu-HU" sz="1400" b="1" dirty="0">
                  <a:solidFill>
                    <a:prstClr val="black"/>
                  </a:solidFill>
                  <a:latin typeface="Calibri"/>
                </a:rPr>
                <a:t>	</a:t>
              </a:r>
              <a:r>
                <a:rPr lang="hu-HU" sz="1500" dirty="0">
                  <a:solidFill>
                    <a:prstClr val="black"/>
                  </a:solidFill>
                  <a:latin typeface="Calibri"/>
                </a:rPr>
                <a:t>(a bér+SZHA 70%-os mértékű támogatása)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endParaRPr kumimoji="0" lang="hu-H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285750" marR="0" lvl="0" indent="-28575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>
                  <a:tab pos="268288" algn="l"/>
                  <a:tab pos="8248650" algn="r"/>
                </a:tabLst>
                <a:defRPr/>
              </a:pPr>
              <a:r>
                <a:rPr lang="hu-HU" sz="1700" b="1" dirty="0">
                  <a:solidFill>
                    <a:prstClr val="black"/>
                  </a:solidFill>
                  <a:latin typeface="Calibri"/>
                </a:rPr>
                <a:t>Vállalkozóvá válási támogatás</a:t>
              </a:r>
              <a:br>
                <a:rPr lang="hu-HU" b="1" dirty="0">
                  <a:solidFill>
                    <a:prstClr val="black"/>
                  </a:solidFill>
                  <a:latin typeface="Calibri"/>
                </a:rPr>
              </a:br>
              <a:r>
                <a:rPr lang="hu-HU" sz="1500" dirty="0">
                  <a:solidFill>
                    <a:prstClr val="black"/>
                  </a:solidFill>
                  <a:latin typeface="Calibri"/>
                </a:rPr>
                <a:t>(legfeljebb 6 hónap, kötelező legkisebb munkabér összegéig terjed)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268288" algn="l"/>
                  <a:tab pos="8248650" algn="r"/>
                </a:tabLst>
                <a:defRPr/>
              </a:pPr>
              <a:endParaRPr lang="hu-HU" b="1" dirty="0">
                <a:solidFill>
                  <a:prstClr val="black"/>
                </a:solidFill>
                <a:latin typeface="Calibri"/>
              </a:endParaRPr>
            </a:p>
            <a:p>
              <a:pPr marL="285750" marR="0" lvl="0" indent="-28575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>
                  <a:tab pos="268288" algn="l"/>
                  <a:tab pos="8248650" algn="r"/>
                </a:tabLst>
                <a:defRPr/>
              </a:pPr>
              <a:endPara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lphaUcPeriod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églalap 9"/>
          <p:cNvSpPr/>
          <p:nvPr/>
        </p:nvSpPr>
        <p:spPr>
          <a:xfrm>
            <a:off x="433720" y="1650085"/>
            <a:ext cx="8098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534988" algn="l"/>
                <a:tab pos="720725" algn="l"/>
              </a:tabLst>
              <a:defRPr/>
            </a:pPr>
            <a:endParaRPr lang="hu-H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12A0CB2D-D605-474E-AA00-0FBF34A4F1EA}"/>
              </a:ext>
            </a:extLst>
          </p:cNvPr>
          <p:cNvSpPr/>
          <p:nvPr/>
        </p:nvSpPr>
        <p:spPr>
          <a:xfrm>
            <a:off x="2323624" y="22096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hu-HU" sz="4000" dirty="0">
              <a:solidFill>
                <a:prstClr val="black"/>
              </a:solidFill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538CB2E4-E497-4285-BF93-55CAE7ACC187}"/>
              </a:ext>
            </a:extLst>
          </p:cNvPr>
          <p:cNvSpPr/>
          <p:nvPr/>
        </p:nvSpPr>
        <p:spPr>
          <a:xfrm>
            <a:off x="4323852" y="716645"/>
            <a:ext cx="184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D909B956-B97F-4B96-B22D-9E090B658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12735"/>
            <a:ext cx="3742770" cy="2495180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7D4BB2B6-AA09-4559-9D83-C283E697CBAB}"/>
              </a:ext>
            </a:extLst>
          </p:cNvPr>
          <p:cNvSpPr txBox="1"/>
          <p:nvPr/>
        </p:nvSpPr>
        <p:spPr>
          <a:xfrm>
            <a:off x="6072457" y="5267762"/>
            <a:ext cx="2788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tabLst>
                <a:tab pos="268288" algn="l"/>
                <a:tab pos="8248650" algn="r"/>
              </a:tabLst>
              <a:defRPr/>
            </a:pPr>
            <a:endParaRPr lang="hu-HU" sz="1700" b="1" dirty="0">
              <a:solidFill>
                <a:prstClr val="black"/>
              </a:solidFill>
              <a:latin typeface="Calibri"/>
            </a:endParaRPr>
          </a:p>
          <a:p>
            <a:pPr marL="285750" lvl="0" indent="-285750" algn="just">
              <a:buFontTx/>
              <a:buChar char="-"/>
              <a:tabLst>
                <a:tab pos="268288" algn="l"/>
                <a:tab pos="8248650" algn="r"/>
              </a:tabLst>
              <a:defRPr/>
            </a:pPr>
            <a:r>
              <a:rPr lang="hu-HU" sz="1700" b="1" dirty="0">
                <a:solidFill>
                  <a:prstClr val="black"/>
                </a:solidFill>
                <a:latin typeface="Calibri"/>
              </a:rPr>
              <a:t>Mobilitás támogatása</a:t>
            </a:r>
          </a:p>
          <a:p>
            <a:pPr lvl="0" algn="just">
              <a:tabLst>
                <a:tab pos="268288" algn="l"/>
                <a:tab pos="8248650" algn="r"/>
              </a:tabLst>
              <a:defRPr/>
            </a:pPr>
            <a:r>
              <a:rPr lang="hu-HU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hu-HU" sz="1400" dirty="0">
                <a:solidFill>
                  <a:prstClr val="black"/>
                </a:solidFill>
                <a:latin typeface="Calibri"/>
              </a:rPr>
              <a:t>(lakásbérleti hozzájárulás és az</a:t>
            </a:r>
          </a:p>
          <a:p>
            <a:pPr lvl="0">
              <a:tabLst>
                <a:tab pos="268288" algn="l"/>
                <a:tab pos="8248650" algn="r"/>
              </a:tabLst>
              <a:defRPr/>
            </a:pPr>
            <a:r>
              <a:rPr lang="hu-HU" sz="1400" dirty="0">
                <a:solidFill>
                  <a:prstClr val="black"/>
                </a:solidFill>
                <a:latin typeface="Calibri"/>
              </a:rPr>
              <a:t>        utazási költségek elszámolása)</a:t>
            </a:r>
          </a:p>
        </p:txBody>
      </p:sp>
    </p:spTree>
    <p:extLst>
      <p:ext uri="{BB962C8B-B14F-4D97-AF65-F5344CB8AC3E}">
        <p14:creationId xmlns:p14="http://schemas.microsoft.com/office/powerpoint/2010/main" val="1470441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179387" y="115886"/>
            <a:ext cx="8785225" cy="6626225"/>
            <a:chOff x="179512" y="116631"/>
            <a:chExt cx="8784976" cy="6624735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51643" y="116631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643" y="195842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03738" y="332481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179512" y="1556170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lphaUcPeriod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églalap 9"/>
          <p:cNvSpPr/>
          <p:nvPr/>
        </p:nvSpPr>
        <p:spPr>
          <a:xfrm>
            <a:off x="611560" y="1741937"/>
            <a:ext cx="7110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" name="Téglalap 1"/>
          <p:cNvSpPr/>
          <p:nvPr/>
        </p:nvSpPr>
        <p:spPr>
          <a:xfrm>
            <a:off x="1321149" y="331785"/>
            <a:ext cx="61921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>
                <a:solidFill>
                  <a:prstClr val="black"/>
                </a:solidFill>
                <a:latin typeface="Calibri"/>
              </a:rPr>
              <a:t>A BORSOD-ABAÚJ-ZEMPLÉN MEGYEI PAKTUM EDDIGI EREDMÉNYEI</a:t>
            </a:r>
          </a:p>
        </p:txBody>
      </p:sp>
      <p:sp>
        <p:nvSpPr>
          <p:cNvPr id="11" name="Téglalap 10"/>
          <p:cNvSpPr/>
          <p:nvPr/>
        </p:nvSpPr>
        <p:spPr>
          <a:xfrm>
            <a:off x="281037" y="1844824"/>
            <a:ext cx="522456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1" fontAlgn="auto" hangingPunct="1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Megalakult a paktumszervezet, az együttműködés folyamatos a szakmai szervezetekkel.</a:t>
            </a:r>
          </a:p>
          <a:p>
            <a:pPr marL="457200" lvl="0" indent="-457200" algn="just" eaLnBrk="1" fontAlgn="auto" hangingPunct="1"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Középtávú foglalkoztatási terveink széleskörű egyeztetés, együttgondolkodás eredményeképpen útjára indultak – megkezdődtek a támogatott képzések és a foglalkoztatás</a:t>
            </a:r>
            <a:r>
              <a:rPr lang="hu-HU" sz="2000" dirty="0">
                <a:solidFill>
                  <a:prstClr val="black"/>
                </a:solidFill>
              </a:rPr>
              <a:t>. </a:t>
            </a:r>
          </a:p>
          <a:p>
            <a:pPr marL="457200" lvl="0" indent="-457200" algn="just" eaLnBrk="1" fontAlgn="auto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A Kormányhivatal a munkaerő-piaci szolgáltatásokat az egész megye területén biztosítja.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54372CB2-7A39-4598-AE46-68FE8DA803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56" y="1844824"/>
            <a:ext cx="2948639" cy="196883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E31897A-D5A6-4493-AE7B-02355167F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358842"/>
            <a:ext cx="3123570" cy="17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84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13">
            <a:extLst>
              <a:ext uri="{FF2B5EF4-FFF2-40B4-BE49-F238E27FC236}">
                <a16:creationId xmlns:a16="http://schemas.microsoft.com/office/drawing/2014/main" id="{6E6FDC18-EB66-4D71-A378-E10CEAD3AAC6}"/>
              </a:ext>
            </a:extLst>
          </p:cNvPr>
          <p:cNvGrpSpPr>
            <a:grpSpLocks/>
          </p:cNvGrpSpPr>
          <p:nvPr/>
        </p:nvGrpSpPr>
        <p:grpSpPr bwMode="auto">
          <a:xfrm>
            <a:off x="179387" y="115886"/>
            <a:ext cx="8785225" cy="6626225"/>
            <a:chOff x="179512" y="116631"/>
            <a:chExt cx="8784976" cy="6624735"/>
          </a:xfrm>
        </p:grpSpPr>
        <p:sp>
          <p:nvSpPr>
            <p:cNvPr id="5" name="Lekerekített téglalap 12">
              <a:extLst>
                <a:ext uri="{FF2B5EF4-FFF2-40B4-BE49-F238E27FC236}">
                  <a16:creationId xmlns:a16="http://schemas.microsoft.com/office/drawing/2014/main" id="{96DE03A1-9994-48F5-AD14-3F72A779C252}"/>
                </a:ext>
              </a:extLst>
            </p:cNvPr>
            <p:cNvSpPr/>
            <p:nvPr/>
          </p:nvSpPr>
          <p:spPr>
            <a:xfrm>
              <a:off x="251643" y="116631"/>
              <a:ext cx="1008034" cy="136811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" descr="cimer06">
              <a:extLst>
                <a:ext uri="{FF2B5EF4-FFF2-40B4-BE49-F238E27FC236}">
                  <a16:creationId xmlns:a16="http://schemas.microsoft.com/office/drawing/2014/main" id="{5EDC1273-7EC2-4E67-A322-4351FAAAFA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251643" y="195842"/>
              <a:ext cx="936598" cy="128717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kerekített téglalap 10">
              <a:extLst>
                <a:ext uri="{FF2B5EF4-FFF2-40B4-BE49-F238E27FC236}">
                  <a16:creationId xmlns:a16="http://schemas.microsoft.com/office/drawing/2014/main" id="{430E83C5-1119-48C1-9DF7-9DABFA51A19E}"/>
                </a:ext>
              </a:extLst>
            </p:cNvPr>
            <p:cNvSpPr/>
            <p:nvPr/>
          </p:nvSpPr>
          <p:spPr>
            <a:xfrm>
              <a:off x="1403738" y="332481"/>
              <a:ext cx="5976495" cy="9364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ekerekített téglalap 11">
              <a:extLst>
                <a:ext uri="{FF2B5EF4-FFF2-40B4-BE49-F238E27FC236}">
                  <a16:creationId xmlns:a16="http://schemas.microsoft.com/office/drawing/2014/main" id="{B8A25DE0-B557-48CF-8D62-959667FD37D2}"/>
                </a:ext>
              </a:extLst>
            </p:cNvPr>
            <p:cNvSpPr/>
            <p:nvPr/>
          </p:nvSpPr>
          <p:spPr>
            <a:xfrm>
              <a:off x="179512" y="1556170"/>
              <a:ext cx="8784976" cy="5185196"/>
            </a:xfrm>
            <a:prstGeom prst="roundRect">
              <a:avLst>
                <a:gd name="adj" fmla="val 5093"/>
              </a:avLst>
            </a:prstGeom>
            <a:gradFill flip="none" rotWithShape="1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+mj-lt"/>
                <a:buAutoNum type="alphaUcPeriod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342900" marR="0" lvl="0" indent="-3429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Kép 8">
            <a:extLst>
              <a:ext uri="{FF2B5EF4-FFF2-40B4-BE49-F238E27FC236}">
                <a16:creationId xmlns:a16="http://schemas.microsoft.com/office/drawing/2014/main" id="{548F7641-7C9F-4197-9D64-44D5F88C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256" y="95230"/>
            <a:ext cx="1316850" cy="1316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églalap 9"/>
          <p:cNvSpPr/>
          <p:nvPr/>
        </p:nvSpPr>
        <p:spPr>
          <a:xfrm>
            <a:off x="611560" y="1741937"/>
            <a:ext cx="7110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hu-HU" sz="20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" name="Téglalap 1"/>
          <p:cNvSpPr/>
          <p:nvPr/>
        </p:nvSpPr>
        <p:spPr>
          <a:xfrm>
            <a:off x="1333367" y="353766"/>
            <a:ext cx="61921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600" b="1" dirty="0">
                <a:solidFill>
                  <a:prstClr val="black"/>
                </a:solidFill>
                <a:latin typeface="Calibri"/>
              </a:rPr>
              <a:t>A BORSOD-ABAÚJ-ZEMPLÉN MEGYEI PAKTUM EDDIGI EREDMÉNYEI</a:t>
            </a:r>
          </a:p>
        </p:txBody>
      </p:sp>
      <p:sp>
        <p:nvSpPr>
          <p:cNvPr id="3" name="Téglalap 2"/>
          <p:cNvSpPr/>
          <p:nvPr/>
        </p:nvSpPr>
        <p:spPr>
          <a:xfrm>
            <a:off x="339214" y="1744640"/>
            <a:ext cx="8337242" cy="2583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A gazdaságfejlesztési tevékenységeinket folyamatosan ellátjuk.</a:t>
            </a: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A paktumiroda ellátja szakmai és helyi paktum-koordinációs tevékenységét.</a:t>
            </a:r>
          </a:p>
          <a:p>
            <a:pPr marL="457200" lvl="0" indent="-457200" algn="just" eaLnBrk="1" fontAlgn="auto" hangingPunct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hu-HU" sz="2000" dirty="0">
                <a:solidFill>
                  <a:prstClr val="black"/>
                </a:solidFill>
                <a:latin typeface="Calibri"/>
              </a:rPr>
              <a:t>A paktum ismertté vált a megyében, szolgáltatásainak keresik, honlapunk látogatottsága folyamatosan növekszik; kapcsolatunk közvetlen a lakossággal és a munkáltatókkal – kitelepülések megyeszerte, állásbörzék.</a:t>
            </a:r>
          </a:p>
          <a:p>
            <a:pPr marL="342900" lvl="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hu-HU" sz="200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759F5496-A839-43AC-9A05-71D80580DC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153" y="4171060"/>
            <a:ext cx="3491880" cy="232864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D6B8A3EF-C193-4F19-A4C4-A427CAF03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87" y="4127566"/>
            <a:ext cx="3563888" cy="237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69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16923</TotalTime>
  <Words>588</Words>
  <Application>Microsoft Office PowerPoint</Application>
  <PresentationFormat>Diavetítés a képernyőre (4:3 oldalarány)</PresentationFormat>
  <Paragraphs>223</Paragraphs>
  <Slides>17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Office-téma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EFOP-1.6.3-17-2017-00014  Borsod-abaúj-zemplén Megyei felzárkózás-politikai együttműködések támogatása  a helyi esélyegyenlőségi programokhoz kapcsolódóan    </vt:lpstr>
      <vt:lpstr>A projekt főbb adatai</vt:lpstr>
      <vt:lpstr>A projekt célja</vt:lpstr>
      <vt:lpstr>tevékenységeink</vt:lpstr>
      <vt:lpstr>tevékenységeink</vt:lpstr>
      <vt:lpstr>tevékenységeink</vt:lpstr>
      <vt:lpstr>PowerPoint-bemutató</vt:lpstr>
      <vt:lpstr>PowerPoint-bemutató</vt:lpstr>
    </vt:vector>
  </TitlesOfParts>
  <Company>MFÜ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MFÜ-77</dc:creator>
  <cp:lastModifiedBy>GAdrienn</cp:lastModifiedBy>
  <cp:revision>575</cp:revision>
  <cp:lastPrinted>2019-01-16T07:58:58Z</cp:lastPrinted>
  <dcterms:created xsi:type="dcterms:W3CDTF">2012-11-12T08:05:48Z</dcterms:created>
  <dcterms:modified xsi:type="dcterms:W3CDTF">2019-01-16T08:04:09Z</dcterms:modified>
</cp:coreProperties>
</file>