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8" r:id="rId5"/>
    <p:sldId id="258" r:id="rId6"/>
    <p:sldId id="270" r:id="rId7"/>
    <p:sldId id="259" r:id="rId8"/>
    <p:sldId id="269" r:id="rId9"/>
    <p:sldId id="260" r:id="rId10"/>
    <p:sldId id="262" r:id="rId11"/>
    <p:sldId id="263" r:id="rId12"/>
    <p:sldId id="264" r:id="rId13"/>
    <p:sldId id="265" r:id="rId14"/>
    <p:sldId id="271" r:id="rId15"/>
    <p:sldId id="272" r:id="rId16"/>
    <p:sldId id="273" r:id="rId17"/>
    <p:sldId id="274" r:id="rId18"/>
    <p:sldId id="275" r:id="rId19"/>
    <p:sldId id="277" r:id="rId20"/>
    <p:sldId id="278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78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38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25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522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62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21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03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67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26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59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16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8339-154A-4AB7-9718-70F231D105FE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99E1-0885-4858-A983-19DBFE51CE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72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58691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Együtt, testvérként - iskolaközi szemléletformáló program </a:t>
            </a:r>
            <a:b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 Felhívás kódszáma:</a:t>
            </a:r>
            <a:b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EFOP-3.1.8-17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591251"/>
            <a:ext cx="9144000" cy="666548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Mezőkövesdi Tankerületi Központ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(tájékoztató anyag) 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endParaRPr lang="hu-HU" dirty="0" smtClean="0">
              <a:solidFill>
                <a:srgbClr val="FF0000"/>
              </a:solidFill>
            </a:endParaRPr>
          </a:p>
          <a:p>
            <a:endParaRPr lang="hu-HU" dirty="0">
              <a:solidFill>
                <a:srgbClr val="FF0000"/>
              </a:solidFill>
            </a:endParaRPr>
          </a:p>
          <a:p>
            <a:endParaRPr lang="hu-HU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14" y="4873779"/>
            <a:ext cx="2877486" cy="198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04" y="6093309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71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1198" y="1325111"/>
            <a:ext cx="10515600" cy="4613675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nehéz szociális körülmények között elő, köztük roma gyermekek </a:t>
            </a:r>
            <a:r>
              <a:rPr lang="hu-HU" b="1" dirty="0">
                <a:solidFill>
                  <a:srgbClr val="FF0000"/>
                </a:solidFill>
              </a:rPr>
              <a:t>kirekesztődésének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megszüntetése érdekében alapvetően szükséges az </a:t>
            </a:r>
            <a:r>
              <a:rPr lang="hu-HU" b="1" dirty="0">
                <a:solidFill>
                  <a:srgbClr val="FF0000"/>
                </a:solidFill>
              </a:rPr>
              <a:t>együttnevelést támogató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a társadalmi különállást feloldó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oktatás,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nevelés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kialakítása. Ennek segítségére lehet a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testvériskolai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kapcsolatok kialakítása, amely során a nehéz szociális körülmények között elő, köztük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roma gyermekek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számára lehetőség nyílik a sajátjától </a:t>
            </a:r>
            <a:r>
              <a:rPr lang="hu-HU" u="sng" dirty="0">
                <a:solidFill>
                  <a:srgbClr val="FF0000"/>
                </a:solidFill>
              </a:rPr>
              <a:t>eltérő szociális körülmények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között élő tanulókkal baráti kapcsolatok kialakítására,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mely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hozzájárulhat egy szélesebb kapcsolati tőke meglétéhez. A találkozás lehetősége és a megismerés révén csökkentheti az </a:t>
            </a:r>
            <a:r>
              <a:rPr lang="hu-HU" b="1" dirty="0">
                <a:solidFill>
                  <a:srgbClr val="FF0000"/>
                </a:solidFill>
              </a:rPr>
              <a:t>előítéleteket, erősítheti az egymás iránti elfogadást</a:t>
            </a:r>
            <a:r>
              <a:rPr lang="hu-HU" dirty="0">
                <a:solidFill>
                  <a:srgbClr val="FF0000"/>
                </a:solidFill>
              </a:rPr>
              <a:t>, </a:t>
            </a:r>
            <a:r>
              <a:rPr lang="hu-HU" dirty="0">
                <a:solidFill>
                  <a:schemeClr val="tx2"/>
                </a:solidFill>
              </a:rPr>
              <a:t>az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önismeret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fejlődését. Ez olyan minták elsajátítását eredményezheti, mely a továbbtanulást segítő, iskolai lemorzsolódást csökkentő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magatartást eredményezhet.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020" y="5380522"/>
            <a:ext cx="2277979" cy="147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529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A megvalósulás területei: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Kulturális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és sport programok,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zabadidős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foglalkozások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szervezésére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ehetőséget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nyújt a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tanórákon kívüli hasznos időeltöltésre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ulturális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intézmények látogatására,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Minőségi programok szervezésére pl. vetélkedők szervezése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ülönböző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társadalmi hátterű tanulók kapcsolatának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elmélyítésére.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5351646"/>
            <a:ext cx="2422358" cy="150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500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program erősíti a </a:t>
            </a:r>
            <a:r>
              <a:rPr lang="hu-HU" dirty="0">
                <a:solidFill>
                  <a:srgbClr val="FF0000"/>
                </a:solidFill>
              </a:rPr>
              <a:t>hazafiasságot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és a nemzeti identitást.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Elősegíti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rgbClr val="FF0000"/>
                </a:solidFill>
              </a:rPr>
              <a:t>magyar kultúra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megismerését.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program keretében lehetőség nyílik olyan tanulók közti kapcsolatfelvételére, egymás megismerésére, baráti kapcsolatok kialakítására, akik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eltérő szociális helyzetükből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fakadóan vélhetően sosem találkoznának egymással.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program ezen kívül lehetőséget teremt a </a:t>
            </a:r>
            <a:r>
              <a:rPr lang="hu-HU" dirty="0">
                <a:solidFill>
                  <a:srgbClr val="FF0000"/>
                </a:solidFill>
              </a:rPr>
              <a:t>szemléletformálásra,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a társadalmi felelősségvállalás kialakítására.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társadalmi </a:t>
            </a:r>
            <a:r>
              <a:rPr lang="hu-HU" dirty="0" smtClean="0">
                <a:solidFill>
                  <a:srgbClr val="FF0000"/>
                </a:solidFill>
              </a:rPr>
              <a:t>előítélet, sztereotípiák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kioltására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136" y="5284269"/>
            <a:ext cx="2614863" cy="157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7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76413"/>
            <a:ext cx="10515600" cy="48005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1200" dirty="0" err="1" smtClean="0">
                <a:solidFill>
                  <a:srgbClr val="FF0000"/>
                </a:solidFill>
              </a:rPr>
              <a:t>Támakörök</a:t>
            </a:r>
            <a:r>
              <a:rPr lang="hu-HU" sz="112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1, </a:t>
            </a:r>
            <a:r>
              <a:rPr lang="hu-HU" sz="11200" dirty="0" smtClean="0">
                <a:solidFill>
                  <a:srgbClr val="FF0000"/>
                </a:solidFill>
              </a:rPr>
              <a:t>Kötelező </a:t>
            </a:r>
            <a:r>
              <a:rPr lang="hu-HU" sz="11200" dirty="0">
                <a:solidFill>
                  <a:srgbClr val="FF0000"/>
                </a:solidFill>
              </a:rPr>
              <a:t>óraszámon felüli </a:t>
            </a:r>
            <a:r>
              <a:rPr lang="hu-HU" sz="11200" dirty="0" smtClean="0">
                <a:solidFill>
                  <a:srgbClr val="FF0000"/>
                </a:solidFill>
              </a:rPr>
              <a:t>nyelvtanítás   </a:t>
            </a:r>
          </a:p>
          <a:p>
            <a:pPr marL="0" indent="0">
              <a:buNone/>
            </a:pPr>
            <a:r>
              <a:rPr lang="hu-HU" sz="11200" u="sng" dirty="0" smtClean="0">
                <a:solidFill>
                  <a:schemeClr val="accent1">
                    <a:lumMod val="50000"/>
                  </a:schemeClr>
                </a:solidFill>
              </a:rPr>
              <a:t>célja</a:t>
            </a: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: elősegíteni a  nyelvvizsga megszerzését heti legalább egy alkalommal  maximum 15 fős csoportban. Bármely európai nyelv oktatható.</a:t>
            </a:r>
          </a:p>
          <a:p>
            <a:pPr marL="0" indent="0">
              <a:buNone/>
            </a:pPr>
            <a:endParaRPr lang="hu-HU" sz="1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2, </a:t>
            </a:r>
            <a:r>
              <a:rPr lang="hu-HU" sz="11200" dirty="0" smtClean="0">
                <a:solidFill>
                  <a:srgbClr val="FF0000"/>
                </a:solidFill>
              </a:rPr>
              <a:t>Kiválasztott </a:t>
            </a:r>
            <a:r>
              <a:rPr lang="hu-HU" sz="11200" dirty="0">
                <a:solidFill>
                  <a:srgbClr val="FF0000"/>
                </a:solidFill>
              </a:rPr>
              <a:t>programtevékenység </a:t>
            </a:r>
            <a:r>
              <a:rPr lang="hu-HU" sz="11200" dirty="0" smtClean="0">
                <a:solidFill>
                  <a:srgbClr val="FF0000"/>
                </a:solidFill>
              </a:rPr>
              <a:t>kidolgozása</a:t>
            </a:r>
          </a:p>
          <a:p>
            <a:pPr marL="0" indent="0">
              <a:buNone/>
            </a:pP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- a </a:t>
            </a:r>
            <a:r>
              <a:rPr lang="hu-HU" sz="11200" dirty="0">
                <a:solidFill>
                  <a:schemeClr val="accent1">
                    <a:lumMod val="50000"/>
                  </a:schemeClr>
                </a:solidFill>
              </a:rPr>
              <a:t>partner iskolák bemutatása és megismertetése (kultúra, társadalmi helyzet, nemzetiség, földrajzi sajátosság) - kötelező </a:t>
            </a:r>
          </a:p>
          <a:p>
            <a:pPr marL="0" indent="0">
              <a:buNone/>
            </a:pP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- a </a:t>
            </a:r>
            <a:r>
              <a:rPr lang="hu-HU" sz="11200" dirty="0">
                <a:solidFill>
                  <a:schemeClr val="accent1">
                    <a:lumMod val="50000"/>
                  </a:schemeClr>
                </a:solidFill>
              </a:rPr>
              <a:t>társadalmi egyenlőség kérdésének fontossága (egyenlőtlenség területei: nemi, faji, etnikai, vallási alapon, illetve életkor, fogyatékosság vagy szexuális irányultság miatti hátrányos </a:t>
            </a:r>
            <a:r>
              <a:rPr lang="hu-HU" sz="11200" dirty="0" smtClean="0">
                <a:solidFill>
                  <a:schemeClr val="accent1">
                    <a:lumMod val="50000"/>
                  </a:schemeClr>
                </a:solidFill>
              </a:rPr>
              <a:t>   megkülönböztetés</a:t>
            </a:r>
            <a:r>
              <a:rPr lang="hu-HU" sz="11200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0" indent="0" fontAlgn="b">
              <a:buNone/>
            </a:pPr>
            <a:r>
              <a:rPr lang="hu-HU" sz="5900" dirty="0"/>
              <a:t/>
            </a:r>
            <a:br>
              <a:rPr lang="hu-HU" sz="5900" dirty="0"/>
            </a:br>
            <a:endParaRPr lang="hu-HU" sz="59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895" y="5764788"/>
            <a:ext cx="2326104" cy="109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11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33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hu-HU" sz="3300" dirty="0">
                <a:solidFill>
                  <a:srgbClr val="FF0000"/>
                </a:solidFill>
              </a:rPr>
              <a:t>biztonságos internethasználat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- családon belüli erőszak elleni fellépés lehetőségei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- az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egészséges életmód fontossága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- alkohol-, drog prevenció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- az önkéntesség fontossága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- a generációk közötti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együttműködés és lehetőségeik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766" y="5167709"/>
            <a:ext cx="2451234" cy="169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9625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3, </a:t>
            </a:r>
            <a:r>
              <a:rPr lang="hu-HU" dirty="0" smtClean="0">
                <a:solidFill>
                  <a:srgbClr val="FF0000"/>
                </a:solidFill>
              </a:rPr>
              <a:t>Délutáni foglalkozások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bevont tanulók a pedagógusok irányítása és részvétele mellett minimum heti rendszerességgel (legalább hetente egyszer) való találkozása délutáni foglalkozások keretében a választott </a:t>
            </a:r>
            <a:r>
              <a:rPr lang="hu-HU" dirty="0">
                <a:solidFill>
                  <a:srgbClr val="FF0000"/>
                </a:solidFill>
              </a:rPr>
              <a:t>tématerületek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feldolgozása érdekében. A foglalkozásoknak minimum egy tanóra időtartamúnak kell lenniük. A tevékenység hozzájárul az iskolán belüli </a:t>
            </a:r>
            <a:r>
              <a:rPr lang="hu-HU" dirty="0">
                <a:solidFill>
                  <a:srgbClr val="FF0000"/>
                </a:solidFill>
              </a:rPr>
              <a:t>csapatszellem erősítéséhez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valamint az adott témakör kapcsán a tanulók ismeretanyagának bővítéséhez. </a:t>
            </a:r>
          </a:p>
          <a:p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5187621"/>
            <a:ext cx="2422358" cy="167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">
              <a:buNone/>
            </a:pPr>
            <a:r>
              <a:rPr lang="hu-HU" dirty="0" smtClean="0">
                <a:solidFill>
                  <a:srgbClr val="FF0000"/>
                </a:solidFill>
              </a:rPr>
              <a:t>4, Tantárgyi </a:t>
            </a:r>
            <a:r>
              <a:rPr lang="hu-HU" dirty="0">
                <a:solidFill>
                  <a:srgbClr val="FF0000"/>
                </a:solidFill>
              </a:rPr>
              <a:t>fejlesztés 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 fontAlgn="b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anulói kompetenciákat, készségeket, képességeket fejleszt</a:t>
            </a:r>
          </a:p>
          <a:p>
            <a:pPr marL="0" indent="0" fontAlgn="b">
              <a:buNone/>
            </a:pP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fontAlgn="b">
              <a:buNone/>
            </a:pPr>
            <a:r>
              <a:rPr lang="hu-HU" dirty="0" smtClean="0">
                <a:solidFill>
                  <a:srgbClr val="FF0000"/>
                </a:solidFill>
              </a:rPr>
              <a:t>5, Tanulmányi</a:t>
            </a:r>
            <a:r>
              <a:rPr lang="hu-HU" dirty="0">
                <a:solidFill>
                  <a:srgbClr val="FF0000"/>
                </a:solidFill>
              </a:rPr>
              <a:t>, kulturális </a:t>
            </a:r>
            <a:r>
              <a:rPr lang="hu-HU" dirty="0" smtClean="0">
                <a:solidFill>
                  <a:srgbClr val="FF0000"/>
                </a:solidFill>
              </a:rPr>
              <a:t>rendezvény</a:t>
            </a:r>
          </a:p>
          <a:p>
            <a:pPr marL="0" indent="0" fontAlgn="b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Tanórán kívüli vagy egész napos iskolán kívüli tanulmányi, kulturális és szabadidős programok szervezése, kulturális rendezvényeken való részvétel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biztosítása, versenyek szervezése.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fontAlgn="b">
              <a:buNone/>
            </a:pPr>
            <a:r>
              <a:rPr lang="hu-HU" dirty="0" smtClean="0"/>
              <a:t> 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266" y="5194258"/>
            <a:ext cx="2412733" cy="166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57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6, Aktív </a:t>
            </a:r>
            <a:r>
              <a:rPr lang="hu-HU" sz="2400" dirty="0">
                <a:solidFill>
                  <a:srgbClr val="FF0000"/>
                </a:solidFill>
              </a:rPr>
              <a:t>és folyamatos intézményközi kapcsolat kialakítása és megerősítése </a:t>
            </a:r>
            <a:endParaRPr lang="hu-H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Közös</a:t>
            </a:r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, fogyatékkal élők számára akadálymentes internetes oldal létrehozása (meglévő esetén frissítése, akadálymentesítése) és folyamatos üzemeltetése. </a:t>
            </a:r>
            <a:endParaRPr lang="hu-H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7, A </a:t>
            </a:r>
            <a:r>
              <a:rPr lang="hu-HU" sz="2400" dirty="0">
                <a:solidFill>
                  <a:srgbClr val="FF0000"/>
                </a:solidFill>
              </a:rPr>
              <a:t>két intézmény tanulói és pedagógusai közötti személyes találkozók lebonyolítása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projekt megvalósítása során legalább 6 alkalommal. Ebből iskolánként minimum 1-1 alkalommal látogassák meg egymást az oktatási intézményeikben is. A találkozó lehet </a:t>
            </a: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>közös sportrendezvény, szabadidős program, kulturális esemény </a:t>
            </a:r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vagy akár </a:t>
            </a: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>tanulmányi kirándulás </a:t>
            </a:r>
            <a:r>
              <a:rPr lang="hu-HU" sz="2400" dirty="0">
                <a:solidFill>
                  <a:schemeClr val="accent1">
                    <a:lumMod val="50000"/>
                  </a:schemeClr>
                </a:solidFill>
              </a:rPr>
              <a:t>- amennyiben kapcsolódik a megvalósító iskolák által kiválasztott tématerületekhez –, amely hozzájárul az iskolák és azok pedagógiai programjainak kölcsönös 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megismeréséhez. </a:t>
            </a:r>
            <a:endParaRPr lang="hu-H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2400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759" y="5524900"/>
            <a:ext cx="1933240" cy="13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92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8, Előadássorozat </a:t>
            </a:r>
            <a:r>
              <a:rPr lang="hu-HU" dirty="0">
                <a:solidFill>
                  <a:srgbClr val="FF0000"/>
                </a:solidFill>
              </a:rPr>
              <a:t>megtartása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Az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előadások tartalmát a heti foglalkozások keretében a tanulók korosztályát figyelembe véve szükséges feldolgozni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.(önismereti,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eü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-i, híres, sikeres emberek felkérése)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Várható eredmények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Az eltérő szociális környezetben élők közötti előítéletek, sztereotípiák csökkenése, befogadó környezet kialakulása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Attitűdök váltása, kapcsolatok kialakulása, bővülése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Helyes magatartási formák kialakulása, fejlődése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759" y="5524900"/>
            <a:ext cx="1933240" cy="13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736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Készségek, képességek fejlesztése, esélyegyenlőség növekedése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Méltányos és minőségi oktatáshoz való hozzáférés növekedése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Kulcskompetenciák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fejlődése (szociális, pedagógiai)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Lemorzsolódás veszélyeinek csökkenése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Kulturális és sportesemények megjelenése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Interperszonális kapcsolatok fejlődése,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bővülése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társadalmi felzárkóztatás, beilleszkedés elősegítése, versenyképesség és </a:t>
            </a:r>
            <a:r>
              <a:rPr lang="hu-HU" dirty="0" smtClean="0">
                <a:solidFill>
                  <a:srgbClr val="FF0000"/>
                </a:solidFill>
              </a:rPr>
              <a:t>esélyegyenlőség növelése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munkaerőpiacon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Egymás értékeinek, eltérő szociális helyzeteknek a megismerése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759" y="5524900"/>
            <a:ext cx="1933240" cy="13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90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 smtClean="0">
                <a:solidFill>
                  <a:srgbClr val="FF0000"/>
                </a:solidFill>
              </a:rPr>
              <a:t>Pályázatok a Mezőkövesdi Tankerületi Központban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just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Mezőkövesdi Tankerületi Központban 53 FEH működik, ebből 7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EGYMI-ként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működik Borsod – Abaúj – Zemplén megye területén.</a:t>
            </a:r>
          </a:p>
          <a:p>
            <a:pPr algn="just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Tankerületünkben jelenleg 23 db  EFOP-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pályázat fut, valamennyi pályázat célja a jobb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infrastuktúrális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fejlődés és a hátrányos helyzet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mérséklése</a:t>
            </a:r>
          </a:p>
          <a:p>
            <a:pPr algn="just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2018 őszén megalakult a Tankerületi Tanács és annak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ntiszegregációs munkacsoportja. (problématérkép, intézkedési és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esélyegyenlősi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tervet készít)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hu-HU" dirty="0">
              <a:solidFill>
                <a:schemeClr val="accent1"/>
              </a:solidFill>
            </a:endParaRPr>
          </a:p>
          <a:p>
            <a:pPr algn="just"/>
            <a:endParaRPr lang="hu-HU" dirty="0">
              <a:solidFill>
                <a:schemeClr val="accent1"/>
              </a:solidFill>
            </a:endParaRP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6" y="5985542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148" y="5350708"/>
            <a:ext cx="2185851" cy="15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61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7" y="1169987"/>
            <a:ext cx="4167738" cy="1621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169" y="4277047"/>
            <a:ext cx="3742857" cy="2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3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EFOP-3.1.8-17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Magyarország Kormányának felhívása </a:t>
            </a:r>
            <a:r>
              <a:rPr lang="hu-HU" b="1" dirty="0" smtClean="0">
                <a:solidFill>
                  <a:srgbClr val="FF0000"/>
                </a:solidFill>
              </a:rPr>
              <a:t>hátrányos helyzetű tanulókat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nevelő köznevelési intézmények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fenntartói számára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került kiírásra , ezzel is  hozzájárulva a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hátrányos helyzetű </a:t>
            </a:r>
            <a:r>
              <a:rPr lang="hu-HU" b="1" dirty="0" smtClean="0">
                <a:solidFill>
                  <a:srgbClr val="FF0000"/>
                </a:solidFill>
              </a:rPr>
              <a:t>tanulók végzettségi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szintjének növeléséhez, valamint javítva a </a:t>
            </a:r>
            <a:r>
              <a:rPr lang="hu-HU" b="1" dirty="0" smtClean="0">
                <a:solidFill>
                  <a:srgbClr val="FF0000"/>
                </a:solidFill>
              </a:rPr>
              <a:t>minőségi és méltányos  </a:t>
            </a:r>
            <a:r>
              <a:rPr lang="hu-HU" b="1" dirty="0" smtClean="0">
                <a:solidFill>
                  <a:srgbClr val="FF0000"/>
                </a:solidFill>
              </a:rPr>
              <a:t>oktatáshoz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neveléshez,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képzéshez való hozzáférést.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EFOP-3.1.5-16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tanulói lemorzsolódással veszélyeztetett intézmények támogatása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pályázat is fut mellette, egymást kiegészítik, erősítik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Rendelkezésre álló forrás: 3Mrd forint 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2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14" y="4873779"/>
            <a:ext cx="2877486" cy="198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12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28287"/>
            <a:ext cx="10515600" cy="421586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A projekt indokoltsága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Magyarországon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végzettség nélküli iskolaelhagyók aránya elmarad az Európai Unió átlagától, azonban csökkenő tendenciát mutat, 2015-ben </a:t>
            </a:r>
            <a:r>
              <a:rPr lang="hu-HU" dirty="0">
                <a:solidFill>
                  <a:srgbClr val="FF0000"/>
                </a:solidFill>
              </a:rPr>
              <a:t>11,6% 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KSH felmérése szerint. 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korai iskolaelhagyás különösképpen veszélyezteti a </a:t>
            </a:r>
            <a:r>
              <a:rPr lang="hu-HU" b="1" dirty="0">
                <a:solidFill>
                  <a:srgbClr val="FF0000"/>
                </a:solidFill>
              </a:rPr>
              <a:t>nehéz szociális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körülmények között élő, és </a:t>
            </a:r>
            <a:r>
              <a:rPr lang="hu-HU" b="1" i="1" dirty="0">
                <a:solidFill>
                  <a:schemeClr val="tx2"/>
                </a:solidFill>
              </a:rPr>
              <a:t>még inkább a roma tanulókat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. Az oktatási rendszert középfokú végzettség nélkül elhagyó fiataloknak minimális esélye van arra, hogy bekapcsolódjanak az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aktív munkaerőpiacra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ami az ország versenyképességét is jelentősen rontja (szociális ellátórendszer, gazdasági növekedés hiánya, egészségügyi problémák</a:t>
            </a:r>
            <a:r>
              <a:rPr lang="hu-HU" dirty="0"/>
              <a:t>,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6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892" y="5447899"/>
            <a:ext cx="2480108" cy="141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5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Kormány a Partnerségi Megállapodásban célul tűzte ki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 hátrányos helyzetű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illetve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roma gyermekek érvényesülésének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növelését a köznevelési és felsőoktatási rendszerben, illetve a nem formális és informális tanulásban. A cél elérését a Kormány a köznevelési intézmények és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fenntartóik együttműködésével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tervezi megvalósítani.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projekt </a:t>
            </a:r>
            <a:r>
              <a:rPr lang="hu-HU" dirty="0" err="1">
                <a:solidFill>
                  <a:schemeClr val="accent1">
                    <a:lumMod val="50000"/>
                  </a:schemeClr>
                </a:solidFill>
              </a:rPr>
              <a:t>szinergikusan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 kapcsolódik az EFOP 3.1 intézkedéséhez (A végzettség nélküli iskolaelhagyás csökkentése, a köznevelés hátránykompenzációs képességének növelése), amely szorosan kapcsolódik az Ifjúsági Garancia Program beavatkozásaihoz is.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398" y="5467149"/>
            <a:ext cx="2210602" cy="13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b="1" i="1" dirty="0">
                <a:solidFill>
                  <a:schemeClr val="accent1">
                    <a:lumMod val="50000"/>
                  </a:schemeClr>
                </a:solidFill>
              </a:rPr>
              <a:t>Köznevelés-fejlesztési </a:t>
            </a:r>
            <a:r>
              <a:rPr lang="hu-HU" b="1" i="1" dirty="0" smtClean="0">
                <a:solidFill>
                  <a:schemeClr val="accent1">
                    <a:lumMod val="50000"/>
                  </a:schemeClr>
                </a:solidFill>
              </a:rPr>
              <a:t>stratégia: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„Minden gyermek, tanuló </a:t>
            </a:r>
            <a:r>
              <a:rPr lang="hu-HU" dirty="0">
                <a:solidFill>
                  <a:srgbClr val="FF0000"/>
                </a:solidFill>
              </a:rPr>
              <a:t>sikeres felnőtté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válásának feltételeit elősegítő, méltányos köznevelés” megteremtésének fontossága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„A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minden gyermek, tanuló optimális fejlődését biztosítani képes, </a:t>
            </a:r>
            <a:r>
              <a:rPr lang="hu-HU" dirty="0">
                <a:solidFill>
                  <a:srgbClr val="FF0000"/>
                </a:solidFill>
              </a:rPr>
              <a:t>minőségi, fenntartható és hatékony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köznevelés” kialakítása.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„A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tanulói ismeretek és attitűdök szintjének emelése, fejlesztése” beavatkozási terület kiemeli a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tudásalapú társadalom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munkaerő-piac elvárásainak adekvát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kulcskompetenciák fejlesztésének fontosságát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amelyek fejlesztéséhez hozzájárul a konstrukció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14" y="5582653"/>
            <a:ext cx="2877486" cy="127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33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A projekt jellemzői: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pályázati feltételeknek megfelelő fenntartókat  10 – 20 M 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Ft közötti vissza nem térítendő támogatásban részesíti a rendelkezésre álló forrás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erejéig.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projekt megvalósításával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hozzájárulnak a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Magyar Nemzeti Társadalmi Felzárkózási Stratégia céljainak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eléréséhez, amely célként fogalmazza meg az iskolai </a:t>
            </a:r>
            <a:r>
              <a:rPr lang="hu-HU" dirty="0">
                <a:solidFill>
                  <a:srgbClr val="FF0000"/>
                </a:solidFill>
              </a:rPr>
              <a:t>lemorzsolódás csökkentését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valamint a roma és mélyszegénységben élő gyermekek közép- és felsőfokú oktatásba való eljutásának és bennmaradásának elősegítését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36" y="5504474"/>
            <a:ext cx="2653364" cy="135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93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</a:rPr>
              <a:t>Célcsoport 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Azon köznevelési intézmények bevonása, ahol </a:t>
            </a:r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i="1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i="1" dirty="0">
                <a:solidFill>
                  <a:srgbClr val="FF0000"/>
                </a:solidFill>
              </a:rPr>
              <a:t>rendszeres </a:t>
            </a:r>
            <a:r>
              <a:rPr lang="hu-HU" dirty="0">
                <a:solidFill>
                  <a:srgbClr val="FF0000"/>
                </a:solidFill>
              </a:rPr>
              <a:t>gyermekvédelmi kedvezményben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részesülő tanulók aránya eléri a 40%-ot. (Tehát, ha az adott köznevelési intézmény 50 tanulót von be a programba, ebből legalább 20 tanulónak rendszeres gyermekvédelmi kedvezményben szükséges részesülnie.) 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programba bevont pedagógusok; </a:t>
            </a:r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programba bevont tanulók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családjai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386" y="5014762"/>
            <a:ext cx="2595613" cy="184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06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EFOP-3.1.8-17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projekt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megvalósulásával hozzájárulnak a </a:t>
            </a:r>
            <a:r>
              <a:rPr lang="hu-HU" dirty="0" smtClean="0">
                <a:solidFill>
                  <a:srgbClr val="FF0000"/>
                </a:solidFill>
              </a:rPr>
              <a:t>„Végzettség nélküli”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iskolaelhagyás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elleni stratégiában foglalt célok eléréséhez, 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kiemelt szerepet tulajdonít a </a:t>
            </a:r>
            <a:r>
              <a:rPr lang="hu-HU" dirty="0">
                <a:solidFill>
                  <a:srgbClr val="FF0000"/>
                </a:solidFill>
              </a:rPr>
              <a:t>befogadó nevelés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valamint a nyitottságra ösztönző nevelés támogatásának. </a:t>
            </a: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hu-HU" i="1" dirty="0">
                <a:solidFill>
                  <a:schemeClr val="accent1">
                    <a:lumMod val="50000"/>
                  </a:schemeClr>
                </a:solidFill>
              </a:rPr>
              <a:t>Az oktatásba és a képzésbe, többek között a szakképzésbe történő beruházás a készségek fejlesztése és az egész </a:t>
            </a:r>
            <a:r>
              <a:rPr lang="hu-HU" i="1" dirty="0">
                <a:solidFill>
                  <a:srgbClr val="FF0000"/>
                </a:solidFill>
              </a:rPr>
              <a:t>életen át tartó tanulás érdekében</a:t>
            </a:r>
            <a:r>
              <a:rPr lang="hu-HU" i="1" dirty="0" smtClean="0">
                <a:solidFill>
                  <a:srgbClr val="FF0000"/>
                </a:solidFill>
              </a:rPr>
              <a:t>” zajlik.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14" y="5082139"/>
            <a:ext cx="2877486" cy="17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7" y="6180455"/>
            <a:ext cx="1762125" cy="677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46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1203</Words>
  <Application>Microsoft Office PowerPoint</Application>
  <PresentationFormat>Szélesvásznú</PresentationFormat>
  <Paragraphs>105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Office-téma</vt:lpstr>
      <vt:lpstr>Együtt, testvérként - iskolaközi szemléletformáló program  A Felhívás kódszáma: EFOP-3.1.8-17</vt:lpstr>
      <vt:lpstr>Pályázatok a Mezőkövesdi Tankerületi Központban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EFOP-3.1.8-17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Együtt, testvérként - iskolaközi szemléletformáló program A Felhívás kódszáma: EFOP-3.1.8-17</dc:title>
  <dc:creator>Zoltán</dc:creator>
  <cp:lastModifiedBy>Zoltán</cp:lastModifiedBy>
  <cp:revision>54</cp:revision>
  <dcterms:created xsi:type="dcterms:W3CDTF">2019-01-21T19:25:29Z</dcterms:created>
  <dcterms:modified xsi:type="dcterms:W3CDTF">2019-01-23T08:15:35Z</dcterms:modified>
</cp:coreProperties>
</file>