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8" r:id="rId5"/>
    <p:sldId id="258" r:id="rId6"/>
    <p:sldId id="270" r:id="rId7"/>
    <p:sldId id="259" r:id="rId8"/>
    <p:sldId id="269" r:id="rId9"/>
    <p:sldId id="260" r:id="rId10"/>
    <p:sldId id="262" r:id="rId11"/>
    <p:sldId id="263" r:id="rId12"/>
    <p:sldId id="264" r:id="rId13"/>
    <p:sldId id="265" r:id="rId14"/>
    <p:sldId id="271" r:id="rId15"/>
    <p:sldId id="272" r:id="rId16"/>
    <p:sldId id="273" r:id="rId17"/>
    <p:sldId id="274" r:id="rId18"/>
    <p:sldId id="275" r:id="rId19"/>
    <p:sldId id="277" r:id="rId20"/>
    <p:sldId id="278" r:id="rId2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98339-154A-4AB7-9718-70F231D105FE}" type="datetimeFigureOut">
              <a:rPr lang="hu-HU" smtClean="0"/>
              <a:t>2019. 01. 23.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99E1-0885-4858-A983-19DBFE51CEF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1781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98339-154A-4AB7-9718-70F231D105FE}" type="datetimeFigureOut">
              <a:rPr lang="hu-HU" smtClean="0"/>
              <a:t>2019. 01. 23.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99E1-0885-4858-A983-19DBFE51CEF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04383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98339-154A-4AB7-9718-70F231D105FE}" type="datetimeFigureOut">
              <a:rPr lang="hu-HU" smtClean="0"/>
              <a:t>2019. 01. 23.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99E1-0885-4858-A983-19DBFE51CEF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5250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98339-154A-4AB7-9718-70F231D105FE}" type="datetimeFigureOut">
              <a:rPr lang="hu-HU" smtClean="0"/>
              <a:t>2019. 01. 23.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99E1-0885-4858-A983-19DBFE51CEF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5223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98339-154A-4AB7-9718-70F231D105FE}" type="datetimeFigureOut">
              <a:rPr lang="hu-HU" smtClean="0"/>
              <a:t>2019. 01. 23.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99E1-0885-4858-A983-19DBFE51CEF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20625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98339-154A-4AB7-9718-70F231D105FE}" type="datetimeFigureOut">
              <a:rPr lang="hu-HU" smtClean="0"/>
              <a:t>2019. 01. 23.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99E1-0885-4858-A983-19DBFE51CEF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2116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98339-154A-4AB7-9718-70F231D105FE}" type="datetimeFigureOut">
              <a:rPr lang="hu-HU" smtClean="0"/>
              <a:t>2019. 01. 23.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99E1-0885-4858-A983-19DBFE51CEF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2034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98339-154A-4AB7-9718-70F231D105FE}" type="datetimeFigureOut">
              <a:rPr lang="hu-HU" smtClean="0"/>
              <a:t>2019. 01. 23.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99E1-0885-4858-A983-19DBFE51CEF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6761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98339-154A-4AB7-9718-70F231D105FE}" type="datetimeFigureOut">
              <a:rPr lang="hu-HU" smtClean="0"/>
              <a:t>2019. 01. 23.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99E1-0885-4858-A983-19DBFE51CEF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02693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98339-154A-4AB7-9718-70F231D105FE}" type="datetimeFigureOut">
              <a:rPr lang="hu-HU" smtClean="0"/>
              <a:t>2019. 01. 23.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99E1-0885-4858-A983-19DBFE51CEF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1598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98339-154A-4AB7-9718-70F231D105FE}" type="datetimeFigureOut">
              <a:rPr lang="hu-HU" smtClean="0"/>
              <a:t>2019. 01. 23.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99E1-0885-4858-A983-19DBFE51CEF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9162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98339-154A-4AB7-9718-70F231D105FE}" type="datetimeFigureOut">
              <a:rPr lang="hu-HU" smtClean="0"/>
              <a:t>2019. 01. 23.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999E1-0885-4858-A983-19DBFE51CEF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6725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158691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Együtt, testvérként - iskolaközi szemléletformáló program </a:t>
            </a:r>
            <a:b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A Felhívás kódszáma:</a:t>
            </a:r>
            <a:b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EFOP-3.1.8-17</a:t>
            </a:r>
            <a:endParaRPr lang="hu-H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4591251"/>
            <a:ext cx="9144000" cy="666548"/>
          </a:xfrm>
        </p:spPr>
        <p:txBody>
          <a:bodyPr>
            <a:normAutofit fontScale="85000" lnSpcReduction="20000"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Mezőkövesdi Tankerületi Központ</a:t>
            </a:r>
          </a:p>
          <a:p>
            <a:r>
              <a:rPr lang="hu-HU" dirty="0" smtClean="0">
                <a:solidFill>
                  <a:srgbClr val="FF0000"/>
                </a:solidFill>
              </a:rPr>
              <a:t>(tájékoztató anyag) </a:t>
            </a:r>
          </a:p>
          <a:p>
            <a:endParaRPr lang="hu-HU" dirty="0">
              <a:solidFill>
                <a:srgbClr val="FF0000"/>
              </a:solidFill>
            </a:endParaRPr>
          </a:p>
          <a:p>
            <a:endParaRPr lang="hu-HU" dirty="0" smtClean="0">
              <a:solidFill>
                <a:srgbClr val="FF0000"/>
              </a:solidFill>
            </a:endParaRPr>
          </a:p>
          <a:p>
            <a:endParaRPr lang="hu-HU" dirty="0">
              <a:solidFill>
                <a:srgbClr val="FF0000"/>
              </a:solidFill>
            </a:endParaRPr>
          </a:p>
          <a:p>
            <a:endParaRPr lang="hu-HU" dirty="0" smtClean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4514" y="4873779"/>
            <a:ext cx="2877486" cy="1984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Kép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004" y="6093309"/>
            <a:ext cx="1762125" cy="6775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5710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4286"/>
          </a:xfrm>
        </p:spPr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EFOP-3.1.8-17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61198" y="1325111"/>
            <a:ext cx="10515600" cy="4613675"/>
          </a:xfrm>
        </p:spPr>
        <p:txBody>
          <a:bodyPr>
            <a:normAutofit lnSpcReduction="10000"/>
          </a:bodyPr>
          <a:lstStyle/>
          <a:p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A nehéz szociális körülmények között elő, köztük roma gyermekek </a:t>
            </a:r>
            <a:r>
              <a:rPr lang="hu-HU" b="1" dirty="0">
                <a:solidFill>
                  <a:srgbClr val="FF0000"/>
                </a:solidFill>
              </a:rPr>
              <a:t>kirekesztődésének</a:t>
            </a:r>
            <a:r>
              <a:rPr lang="hu-HU" dirty="0">
                <a:solidFill>
                  <a:srgbClr val="FF0000"/>
                </a:solidFill>
              </a:rPr>
              <a:t>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megszüntetése érdekében alapvetően szükséges az </a:t>
            </a:r>
            <a:r>
              <a:rPr lang="hu-HU" b="1" dirty="0">
                <a:solidFill>
                  <a:srgbClr val="FF0000"/>
                </a:solidFill>
              </a:rPr>
              <a:t>együttnevelést támogató</a:t>
            </a:r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 a társadalmi különállást feloldó </a:t>
            </a:r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>oktatás,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>nevelés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 kialakítása. Ennek segítségére lehet a </a:t>
            </a:r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>testvériskolai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kapcsolatok kialakítása, amely során a nehéz szociális körülmények között elő, köztük </a:t>
            </a:r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>roma gyermekek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számára lehetőség nyílik a sajátjától </a:t>
            </a:r>
            <a:r>
              <a:rPr lang="hu-HU" u="sng" dirty="0">
                <a:solidFill>
                  <a:srgbClr val="FF0000"/>
                </a:solidFill>
              </a:rPr>
              <a:t>eltérő szociális körülmények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között élő tanulókkal baráti kapcsolatok kialakítására, 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mely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hozzájárulhat egy szélesebb kapcsolati tőke meglétéhez. A találkozás lehetősége és a megismerés révén csökkentheti az </a:t>
            </a:r>
            <a:r>
              <a:rPr lang="hu-HU" b="1" dirty="0">
                <a:solidFill>
                  <a:srgbClr val="FF0000"/>
                </a:solidFill>
              </a:rPr>
              <a:t>előítéleteket, erősítheti az egymás iránti elfogadást</a:t>
            </a:r>
            <a:r>
              <a:rPr lang="hu-HU" dirty="0">
                <a:solidFill>
                  <a:srgbClr val="FF0000"/>
                </a:solidFill>
              </a:rPr>
              <a:t>, </a:t>
            </a:r>
            <a:r>
              <a:rPr lang="hu-HU" dirty="0">
                <a:solidFill>
                  <a:schemeClr val="tx2"/>
                </a:solidFill>
              </a:rPr>
              <a:t>az</a:t>
            </a:r>
            <a:r>
              <a:rPr lang="hu-HU" dirty="0">
                <a:solidFill>
                  <a:srgbClr val="FF0000"/>
                </a:solidFill>
              </a:rPr>
              <a:t> </a:t>
            </a:r>
            <a:r>
              <a:rPr lang="hu-HU" b="1" dirty="0">
                <a:solidFill>
                  <a:srgbClr val="FF0000"/>
                </a:solidFill>
              </a:rPr>
              <a:t>önismeret</a:t>
            </a:r>
            <a:r>
              <a:rPr lang="hu-HU" dirty="0">
                <a:solidFill>
                  <a:srgbClr val="FF0000"/>
                </a:solidFill>
              </a:rPr>
              <a:t>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fejlődését. Ez olyan minták elsajátítását eredményezheti, mely a továbbtanulást segítő, iskolai lemorzsolódást csökkentő </a:t>
            </a:r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>magatartást eredményezhet.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4020" y="5380522"/>
            <a:ext cx="2277979" cy="1477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Kép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47" y="6180455"/>
            <a:ext cx="1762125" cy="6775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5291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EFOP-3.1.8-17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</a:rPr>
              <a:t>A megvalósulás területei:</a:t>
            </a:r>
          </a:p>
          <a:p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 Kulturális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és sport programok, </a:t>
            </a:r>
            <a:endParaRPr lang="hu-HU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zabadidős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foglalkozások 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szervezésére</a:t>
            </a:r>
          </a:p>
          <a:p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ehetőséget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nyújt a </a:t>
            </a:r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>tanórákon kívüli hasznos időeltöltésre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</a:p>
          <a:p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ulturális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intézmények látogatására, </a:t>
            </a:r>
            <a:endParaRPr lang="hu-HU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Minőségi programok szervezésére pl. vetélkedők szervezése</a:t>
            </a:r>
          </a:p>
          <a:p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ülönböző </a:t>
            </a:r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>társadalmi hátterű tanulók kapcsolatának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elmélyítésére.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9642" y="5351646"/>
            <a:ext cx="2422358" cy="1506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Kép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47" y="6180455"/>
            <a:ext cx="1762125" cy="6775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5008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EFOP-3.1.8-17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A program erősíti a </a:t>
            </a:r>
            <a:r>
              <a:rPr lang="hu-HU" dirty="0">
                <a:solidFill>
                  <a:srgbClr val="FF0000"/>
                </a:solidFill>
              </a:rPr>
              <a:t>hazafiasságot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 és a nemzeti identitást. </a:t>
            </a:r>
            <a:endParaRPr lang="hu-HU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Elősegíti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a </a:t>
            </a:r>
            <a:r>
              <a:rPr lang="hu-HU" dirty="0">
                <a:solidFill>
                  <a:srgbClr val="FF0000"/>
                </a:solidFill>
              </a:rPr>
              <a:t>magyar kultúra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megismerését. </a:t>
            </a:r>
            <a:endParaRPr lang="hu-HU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A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program keretében lehetőség nyílik olyan tanulók közti kapcsolatfelvételére, egymás megismerésére, baráti kapcsolatok kialakítására, akik </a:t>
            </a:r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>eltérő szociális helyzetükből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fakadóan vélhetően sosem találkoznának egymással. </a:t>
            </a:r>
            <a:endParaRPr lang="hu-HU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A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program ezen kívül lehetőséget teremt a </a:t>
            </a:r>
            <a:r>
              <a:rPr lang="hu-HU" dirty="0">
                <a:solidFill>
                  <a:srgbClr val="FF0000"/>
                </a:solidFill>
              </a:rPr>
              <a:t>szemléletformálásra,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 a társadalmi felelősségvállalás kialakítására. </a:t>
            </a:r>
            <a:endParaRPr lang="hu-HU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A társadalmi </a:t>
            </a:r>
            <a:r>
              <a:rPr lang="hu-HU" dirty="0" smtClean="0">
                <a:solidFill>
                  <a:srgbClr val="FF0000"/>
                </a:solidFill>
              </a:rPr>
              <a:t>előítélet, sztereotípiák 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kioltására</a:t>
            </a:r>
            <a:endParaRPr lang="hu-H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7136" y="5284269"/>
            <a:ext cx="2614863" cy="1573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Kép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47" y="6180455"/>
            <a:ext cx="1762125" cy="6775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478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EFOP-3.1.8-17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376413"/>
            <a:ext cx="10515600" cy="480055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hu-HU" sz="11200" dirty="0" err="1" smtClean="0">
                <a:solidFill>
                  <a:srgbClr val="FF0000"/>
                </a:solidFill>
              </a:rPr>
              <a:t>Támakörök</a:t>
            </a:r>
            <a:r>
              <a:rPr lang="hu-HU" sz="11200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hu-HU" sz="11200" dirty="0" smtClean="0">
                <a:solidFill>
                  <a:schemeClr val="accent1">
                    <a:lumMod val="50000"/>
                  </a:schemeClr>
                </a:solidFill>
              </a:rPr>
              <a:t>1, </a:t>
            </a:r>
            <a:r>
              <a:rPr lang="hu-HU" sz="11200" dirty="0" smtClean="0">
                <a:solidFill>
                  <a:srgbClr val="FF0000"/>
                </a:solidFill>
              </a:rPr>
              <a:t>Kötelező </a:t>
            </a:r>
            <a:r>
              <a:rPr lang="hu-HU" sz="11200" dirty="0">
                <a:solidFill>
                  <a:srgbClr val="FF0000"/>
                </a:solidFill>
              </a:rPr>
              <a:t>óraszámon felüli </a:t>
            </a:r>
            <a:r>
              <a:rPr lang="hu-HU" sz="11200" dirty="0" smtClean="0">
                <a:solidFill>
                  <a:srgbClr val="FF0000"/>
                </a:solidFill>
              </a:rPr>
              <a:t>nyelvtanítás   </a:t>
            </a:r>
          </a:p>
          <a:p>
            <a:pPr marL="0" indent="0">
              <a:buNone/>
            </a:pPr>
            <a:r>
              <a:rPr lang="hu-HU" sz="11200" u="sng" dirty="0" smtClean="0">
                <a:solidFill>
                  <a:schemeClr val="accent1">
                    <a:lumMod val="50000"/>
                  </a:schemeClr>
                </a:solidFill>
              </a:rPr>
              <a:t>célja</a:t>
            </a:r>
            <a:r>
              <a:rPr lang="hu-HU" sz="11200" dirty="0" smtClean="0">
                <a:solidFill>
                  <a:schemeClr val="accent1">
                    <a:lumMod val="50000"/>
                  </a:schemeClr>
                </a:solidFill>
              </a:rPr>
              <a:t>: elősegíteni a  nyelvvizsga megszerzését heti legalább egy alkalommal  maximum 15 fős csoportban. Bármely európai nyelv oktatható.</a:t>
            </a:r>
          </a:p>
          <a:p>
            <a:pPr marL="0" indent="0">
              <a:buNone/>
            </a:pPr>
            <a:endParaRPr lang="hu-HU" sz="1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hu-HU" sz="11200" dirty="0" smtClean="0">
                <a:solidFill>
                  <a:schemeClr val="accent1">
                    <a:lumMod val="50000"/>
                  </a:schemeClr>
                </a:solidFill>
              </a:rPr>
              <a:t>2, </a:t>
            </a:r>
            <a:r>
              <a:rPr lang="hu-HU" sz="11200" dirty="0" smtClean="0">
                <a:solidFill>
                  <a:srgbClr val="FF0000"/>
                </a:solidFill>
              </a:rPr>
              <a:t>Kiválasztott </a:t>
            </a:r>
            <a:r>
              <a:rPr lang="hu-HU" sz="11200" dirty="0">
                <a:solidFill>
                  <a:srgbClr val="FF0000"/>
                </a:solidFill>
              </a:rPr>
              <a:t>programtevékenység </a:t>
            </a:r>
            <a:r>
              <a:rPr lang="hu-HU" sz="11200" dirty="0" smtClean="0">
                <a:solidFill>
                  <a:srgbClr val="FF0000"/>
                </a:solidFill>
              </a:rPr>
              <a:t>kidolgozása</a:t>
            </a:r>
          </a:p>
          <a:p>
            <a:pPr marL="0" indent="0">
              <a:buNone/>
            </a:pPr>
            <a:r>
              <a:rPr lang="hu-HU" sz="11200" dirty="0" smtClean="0">
                <a:solidFill>
                  <a:schemeClr val="accent1">
                    <a:lumMod val="50000"/>
                  </a:schemeClr>
                </a:solidFill>
              </a:rPr>
              <a:t>- a </a:t>
            </a:r>
            <a:r>
              <a:rPr lang="hu-HU" sz="11200" dirty="0">
                <a:solidFill>
                  <a:schemeClr val="accent1">
                    <a:lumMod val="50000"/>
                  </a:schemeClr>
                </a:solidFill>
              </a:rPr>
              <a:t>partner iskolák bemutatása és megismertetése (kultúra, társadalmi helyzet, nemzetiség, földrajzi sajátosság) - kötelező </a:t>
            </a:r>
          </a:p>
          <a:p>
            <a:pPr marL="0" indent="0">
              <a:buNone/>
            </a:pPr>
            <a:r>
              <a:rPr lang="hu-HU" sz="11200" dirty="0" smtClean="0">
                <a:solidFill>
                  <a:schemeClr val="accent1">
                    <a:lumMod val="50000"/>
                  </a:schemeClr>
                </a:solidFill>
              </a:rPr>
              <a:t>- a </a:t>
            </a:r>
            <a:r>
              <a:rPr lang="hu-HU" sz="11200" dirty="0">
                <a:solidFill>
                  <a:schemeClr val="accent1">
                    <a:lumMod val="50000"/>
                  </a:schemeClr>
                </a:solidFill>
              </a:rPr>
              <a:t>társadalmi egyenlőség kérdésének fontossága (egyenlőtlenség területei: nemi, faji, etnikai, vallási alapon, illetve életkor, fogyatékosság vagy szexuális irányultság miatti hátrányos </a:t>
            </a:r>
            <a:r>
              <a:rPr lang="hu-HU" sz="11200" dirty="0" smtClean="0">
                <a:solidFill>
                  <a:schemeClr val="accent1">
                    <a:lumMod val="50000"/>
                  </a:schemeClr>
                </a:solidFill>
              </a:rPr>
              <a:t>   megkülönböztetés</a:t>
            </a:r>
            <a:r>
              <a:rPr lang="hu-HU" sz="11200" dirty="0">
                <a:solidFill>
                  <a:schemeClr val="accent1">
                    <a:lumMod val="50000"/>
                  </a:schemeClr>
                </a:solidFill>
              </a:rPr>
              <a:t>) </a:t>
            </a:r>
          </a:p>
          <a:p>
            <a:pPr marL="0" indent="0" fontAlgn="b">
              <a:buNone/>
            </a:pPr>
            <a:r>
              <a:rPr lang="hu-HU" sz="5900" dirty="0"/>
              <a:t/>
            </a:r>
            <a:br>
              <a:rPr lang="hu-HU" sz="5900" dirty="0"/>
            </a:br>
            <a:endParaRPr lang="hu-HU" sz="5900" dirty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5895" y="5764788"/>
            <a:ext cx="2326104" cy="1093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47" y="6180455"/>
            <a:ext cx="1762125" cy="6775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8119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EFOP-3.1.8-17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05288"/>
            <a:ext cx="10515600" cy="4771675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hu-HU" dirty="0" smtClean="0">
              <a:solidFill>
                <a:schemeClr val="accent1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hu-HU" sz="3300" dirty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hu-HU" sz="3300" dirty="0">
                <a:solidFill>
                  <a:srgbClr val="FF0000"/>
                </a:solidFill>
              </a:rPr>
              <a:t>biztonságos internethasználat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- családon belüli erőszak elleni fellépés lehetőségei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- az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egészséges életmód fontossága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- alkohol-, drog prevenció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- az önkéntesség fontossága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- a generációk közötti 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együttműködés és lehetőségeik</a:t>
            </a:r>
            <a:endParaRPr lang="hu-HU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0766" y="5167709"/>
            <a:ext cx="2451234" cy="1690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Kép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47" y="6180455"/>
            <a:ext cx="1762125" cy="6775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9625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EFOP-3.1.8-17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3, </a:t>
            </a:r>
            <a:r>
              <a:rPr lang="hu-HU" dirty="0" smtClean="0">
                <a:solidFill>
                  <a:srgbClr val="FF0000"/>
                </a:solidFill>
              </a:rPr>
              <a:t>Délutáni foglalkozások</a:t>
            </a:r>
          </a:p>
          <a:p>
            <a:pPr marL="0" indent="0">
              <a:buNone/>
            </a:pP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A bevont tanulók a pedagógusok irányítása és részvétele mellett minimum heti rendszerességgel (legalább hetente egyszer) való találkozása délutáni foglalkozások keretében a választott </a:t>
            </a:r>
            <a:r>
              <a:rPr lang="hu-HU" dirty="0">
                <a:solidFill>
                  <a:srgbClr val="FF0000"/>
                </a:solidFill>
              </a:rPr>
              <a:t>tématerületek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 feldolgozása érdekében. A foglalkozásoknak minimum egy tanóra időtartamúnak kell lenniük. A tevékenység hozzájárul az iskolán belüli </a:t>
            </a:r>
            <a:r>
              <a:rPr lang="hu-HU" dirty="0">
                <a:solidFill>
                  <a:srgbClr val="FF0000"/>
                </a:solidFill>
              </a:rPr>
              <a:t>csapatszellem erősítéséhez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, valamint az adott témakör kapcsán a tanulók ismeretanyagának bővítéséhez. </a:t>
            </a:r>
          </a:p>
          <a:p>
            <a:endParaRPr lang="hu-H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9642" y="5187621"/>
            <a:ext cx="2422358" cy="167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Kép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47" y="6180455"/>
            <a:ext cx="1762125" cy="6775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34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EFOP-3.1.8-17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">
              <a:buNone/>
            </a:pPr>
            <a:r>
              <a:rPr lang="hu-HU" dirty="0" smtClean="0">
                <a:solidFill>
                  <a:srgbClr val="FF0000"/>
                </a:solidFill>
              </a:rPr>
              <a:t>4, Tantárgyi </a:t>
            </a:r>
            <a:r>
              <a:rPr lang="hu-HU" dirty="0">
                <a:solidFill>
                  <a:srgbClr val="FF0000"/>
                </a:solidFill>
              </a:rPr>
              <a:t>fejlesztés </a:t>
            </a:r>
            <a:endParaRPr lang="hu-HU" dirty="0" smtClean="0">
              <a:solidFill>
                <a:srgbClr val="FF0000"/>
              </a:solidFill>
            </a:endParaRPr>
          </a:p>
          <a:p>
            <a:pPr marL="0" indent="0" fontAlgn="b">
              <a:buNone/>
            </a:pP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anulói kompetenciákat, készségeket, képességeket fejleszt</a:t>
            </a:r>
          </a:p>
          <a:p>
            <a:pPr marL="0" indent="0" fontAlgn="b">
              <a:buNone/>
            </a:pPr>
            <a:endParaRPr lang="hu-HU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fontAlgn="b">
              <a:buNone/>
            </a:pPr>
            <a:r>
              <a:rPr lang="hu-HU" dirty="0" smtClean="0">
                <a:solidFill>
                  <a:srgbClr val="FF0000"/>
                </a:solidFill>
              </a:rPr>
              <a:t>5, Tanulmányi</a:t>
            </a:r>
            <a:r>
              <a:rPr lang="hu-HU" dirty="0">
                <a:solidFill>
                  <a:srgbClr val="FF0000"/>
                </a:solidFill>
              </a:rPr>
              <a:t>, kulturális </a:t>
            </a:r>
            <a:r>
              <a:rPr lang="hu-HU" dirty="0" smtClean="0">
                <a:solidFill>
                  <a:srgbClr val="FF0000"/>
                </a:solidFill>
              </a:rPr>
              <a:t>rendezvény</a:t>
            </a:r>
          </a:p>
          <a:p>
            <a:pPr marL="0" indent="0" fontAlgn="b">
              <a:buNone/>
            </a:pP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Tanórán kívüli vagy egész napos iskolán kívüli tanulmányi, kulturális és szabadidős programok szervezése, kulturális rendezvényeken való részvétel 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biztosítása, versenyek szervezése. </a:t>
            </a:r>
            <a:endParaRPr lang="hu-H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fontAlgn="b">
              <a:buNone/>
            </a:pPr>
            <a:r>
              <a:rPr lang="hu-HU" dirty="0" smtClean="0"/>
              <a:t> </a:t>
            </a:r>
            <a:endParaRPr lang="hu-H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9266" y="5194258"/>
            <a:ext cx="2412733" cy="1663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Kép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47" y="6180455"/>
            <a:ext cx="1762125" cy="6775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7576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EFOP-3.1.8-17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dirty="0" smtClean="0">
                <a:solidFill>
                  <a:srgbClr val="FF0000"/>
                </a:solidFill>
              </a:rPr>
              <a:t>6, Aktív </a:t>
            </a:r>
            <a:r>
              <a:rPr lang="hu-HU" sz="2400" dirty="0">
                <a:solidFill>
                  <a:srgbClr val="FF0000"/>
                </a:solidFill>
              </a:rPr>
              <a:t>és folyamatos intézményközi kapcsolat kialakítása és megerősítése </a:t>
            </a:r>
            <a:endParaRPr lang="hu-HU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u-HU" sz="2400" dirty="0" smtClean="0">
                <a:solidFill>
                  <a:schemeClr val="accent1">
                    <a:lumMod val="50000"/>
                  </a:schemeClr>
                </a:solidFill>
              </a:rPr>
              <a:t>Közös</a:t>
            </a:r>
            <a:r>
              <a:rPr lang="hu-HU" sz="2400" dirty="0">
                <a:solidFill>
                  <a:schemeClr val="accent1">
                    <a:lumMod val="50000"/>
                  </a:schemeClr>
                </a:solidFill>
              </a:rPr>
              <a:t>, fogyatékkal élők számára akadálymentes internetes oldal létrehozása (meglévő esetén frissítése, akadálymentesítése) és folyamatos üzemeltetése. </a:t>
            </a:r>
            <a:endParaRPr lang="hu-HU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hu-HU" sz="2400" dirty="0" smtClean="0">
                <a:solidFill>
                  <a:srgbClr val="FF0000"/>
                </a:solidFill>
              </a:rPr>
              <a:t>7, A </a:t>
            </a:r>
            <a:r>
              <a:rPr lang="hu-HU" sz="2400" dirty="0">
                <a:solidFill>
                  <a:srgbClr val="FF0000"/>
                </a:solidFill>
              </a:rPr>
              <a:t>két intézmény tanulói és pedagógusai közötti személyes találkozók lebonyolítása </a:t>
            </a:r>
          </a:p>
          <a:p>
            <a:pPr marL="0" indent="0">
              <a:buNone/>
            </a:pPr>
            <a:r>
              <a:rPr lang="hu-HU" sz="2400" dirty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hu-H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hu-HU" sz="2400" dirty="0">
                <a:solidFill>
                  <a:schemeClr val="accent1">
                    <a:lumMod val="50000"/>
                  </a:schemeClr>
                </a:solidFill>
              </a:rPr>
              <a:t>projekt megvalósítása során legalább 6 alkalommal. Ebből iskolánként minimum 1-1 alkalommal látogassák meg egymást az oktatási intézményeikben is. A találkozó lehet </a:t>
            </a:r>
            <a:r>
              <a:rPr lang="hu-HU" sz="2400" b="1" dirty="0">
                <a:solidFill>
                  <a:schemeClr val="accent1">
                    <a:lumMod val="50000"/>
                  </a:schemeClr>
                </a:solidFill>
              </a:rPr>
              <a:t>közös sportrendezvény, szabadidős program, kulturális esemény </a:t>
            </a:r>
            <a:r>
              <a:rPr lang="hu-HU" sz="2400" dirty="0">
                <a:solidFill>
                  <a:schemeClr val="accent1">
                    <a:lumMod val="50000"/>
                  </a:schemeClr>
                </a:solidFill>
              </a:rPr>
              <a:t>vagy akár </a:t>
            </a:r>
            <a:r>
              <a:rPr lang="hu-HU" sz="2400" b="1" dirty="0">
                <a:solidFill>
                  <a:schemeClr val="accent1">
                    <a:lumMod val="50000"/>
                  </a:schemeClr>
                </a:solidFill>
              </a:rPr>
              <a:t>tanulmányi kirándulás </a:t>
            </a:r>
            <a:r>
              <a:rPr lang="hu-HU" sz="2400" dirty="0">
                <a:solidFill>
                  <a:schemeClr val="accent1">
                    <a:lumMod val="50000"/>
                  </a:schemeClr>
                </a:solidFill>
              </a:rPr>
              <a:t>- amennyiben kapcsolódik a megvalósító iskolák által kiválasztott tématerületekhez –, amely hozzájárul az iskolák és azok pedagógiai programjainak kölcsönös </a:t>
            </a:r>
            <a:r>
              <a:rPr lang="hu-HU" sz="2400" dirty="0" smtClean="0">
                <a:solidFill>
                  <a:schemeClr val="accent1">
                    <a:lumMod val="50000"/>
                  </a:schemeClr>
                </a:solidFill>
              </a:rPr>
              <a:t>megismeréséhez. </a:t>
            </a:r>
            <a:endParaRPr lang="hu-HU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hu-HU" sz="2400" dirty="0">
              <a:solidFill>
                <a:schemeClr val="tx2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8759" y="5524900"/>
            <a:ext cx="1933240" cy="1333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Kép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47" y="6180455"/>
            <a:ext cx="1762125" cy="6775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5920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EFOP-3.1.8-17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</a:rPr>
              <a:t>8, Előadássorozat </a:t>
            </a:r>
            <a:r>
              <a:rPr lang="hu-HU" dirty="0">
                <a:solidFill>
                  <a:srgbClr val="FF0000"/>
                </a:solidFill>
              </a:rPr>
              <a:t>megtartása 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Az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előadások tartalmát a heti foglalkozások keretében a tanulók korosztályát figyelembe véve szükséges feldolgozni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.(önismereti, </a:t>
            </a:r>
            <a:r>
              <a:rPr lang="hu-HU" dirty="0" err="1" smtClean="0">
                <a:solidFill>
                  <a:schemeClr val="accent1">
                    <a:lumMod val="50000"/>
                  </a:schemeClr>
                </a:solidFill>
              </a:rPr>
              <a:t>eü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-i, híres, sikeres emberek felkérése)</a:t>
            </a:r>
            <a:endParaRPr lang="hu-H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</a:rPr>
              <a:t>Várható eredmények</a:t>
            </a:r>
          </a:p>
          <a:p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Az eltérő szociális környezetben élők közötti előítéletek, sztereotípiák csökkenése, befogadó környezet kialakulása</a:t>
            </a:r>
          </a:p>
          <a:p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Attitűdök váltása, kapcsolatok kialakulása, bővülése</a:t>
            </a:r>
          </a:p>
          <a:p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Helyes magatartási formák kialakulása, fejlődése</a:t>
            </a:r>
            <a:endParaRPr lang="hu-H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47" y="6180455"/>
            <a:ext cx="1762125" cy="6775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8759" y="5524900"/>
            <a:ext cx="1933240" cy="1333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0736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EFOP-3.1.8-17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Készségek, képességek fejlesztése, esélyegyenlőség növekedése</a:t>
            </a:r>
          </a:p>
          <a:p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Méltányos és minőségi oktatáshoz való hozzáférés növekedése</a:t>
            </a:r>
          </a:p>
          <a:p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Kulcskompetenciák 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fejlődése (szociális, pedagógiai)</a:t>
            </a:r>
            <a:endParaRPr lang="hu-HU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Lemorzsolódás veszélyeinek csökkenése</a:t>
            </a:r>
          </a:p>
          <a:p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Kulturális és sportesemények megjelenése</a:t>
            </a:r>
          </a:p>
          <a:p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Interperszonális kapcsolatok fejlődése, 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bővülése</a:t>
            </a:r>
          </a:p>
          <a:p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A társadalmi felzárkóztatás, beilleszkedés elősegítése, versenyképesség és </a:t>
            </a:r>
            <a:r>
              <a:rPr lang="hu-HU" dirty="0" smtClean="0">
                <a:solidFill>
                  <a:srgbClr val="FF0000"/>
                </a:solidFill>
              </a:rPr>
              <a:t>esélyegyenlőség növelése 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a munkaerőpiacon</a:t>
            </a:r>
          </a:p>
          <a:p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Egymás értékeinek, eltérő szociális helyzeteknek a megismerése</a:t>
            </a:r>
            <a:endParaRPr lang="hu-HU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hu-HU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47" y="6180455"/>
            <a:ext cx="1762125" cy="6775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8759" y="5524900"/>
            <a:ext cx="1933240" cy="1333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7905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dirty="0" smtClean="0">
                <a:solidFill>
                  <a:srgbClr val="FF0000"/>
                </a:solidFill>
              </a:rPr>
              <a:t>Pályázatok a Mezőkövesdi Tankerületi Központban</a:t>
            </a:r>
            <a:endParaRPr lang="hu-HU" sz="4000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pPr algn="just"/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A Mezőkövesdi Tankerületi Központban 53 FEH működik, ebből 7 </a:t>
            </a:r>
            <a:r>
              <a:rPr lang="hu-HU" dirty="0" err="1" smtClean="0">
                <a:solidFill>
                  <a:schemeClr val="accent1">
                    <a:lumMod val="50000"/>
                  </a:schemeClr>
                </a:solidFill>
              </a:rPr>
              <a:t>EGYMI-ként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 működik Borsod – Abaúj – Zemplén megye területén.</a:t>
            </a:r>
          </a:p>
          <a:p>
            <a:pPr algn="just"/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Tankerületünkben jelenleg 23 db  EFOP- </a:t>
            </a:r>
            <a:r>
              <a:rPr lang="hu-HU" dirty="0" err="1" smtClean="0">
                <a:solidFill>
                  <a:schemeClr val="accent1">
                    <a:lumMod val="50000"/>
                  </a:schemeClr>
                </a:solidFill>
              </a:rPr>
              <a:t>os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 pályázat fut, valamennyi pályázat célja a jobb </a:t>
            </a:r>
            <a:r>
              <a:rPr lang="hu-HU" dirty="0" err="1" smtClean="0">
                <a:solidFill>
                  <a:schemeClr val="accent1">
                    <a:lumMod val="50000"/>
                  </a:schemeClr>
                </a:solidFill>
              </a:rPr>
              <a:t>infrastuktúrális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 fejlődés és a hátrányos helyzet 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mérséklése</a:t>
            </a:r>
          </a:p>
          <a:p>
            <a:pPr algn="just"/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2018 őszén megalakult a Tankerületi Tanács és annak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ntiszegregációs munkacsoportja. (problématérkép, intézkedési és </a:t>
            </a:r>
            <a:r>
              <a:rPr lang="hu-HU" dirty="0" err="1" smtClean="0">
                <a:solidFill>
                  <a:schemeClr val="accent1">
                    <a:lumMod val="50000"/>
                  </a:schemeClr>
                </a:solidFill>
              </a:rPr>
              <a:t>esélyegyenlősi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 tervet készít)</a:t>
            </a:r>
            <a:endParaRPr lang="hu-H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hu-HU" dirty="0">
              <a:solidFill>
                <a:schemeClr val="accent1"/>
              </a:solidFill>
            </a:endParaRPr>
          </a:p>
          <a:p>
            <a:pPr algn="just"/>
            <a:endParaRPr lang="hu-HU" dirty="0">
              <a:solidFill>
                <a:schemeClr val="accent1"/>
              </a:solidFill>
            </a:endParaRPr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56" y="5985542"/>
            <a:ext cx="1762125" cy="6775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6148" y="5350708"/>
            <a:ext cx="2185851" cy="1507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46101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1327" y="1169987"/>
            <a:ext cx="4167738" cy="162133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169" y="4277047"/>
            <a:ext cx="3742857" cy="258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539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FF0000"/>
                </a:solidFill>
              </a:rPr>
              <a:t>EFOP-3.1.8-17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Magyarország Kormányának felhívása </a:t>
            </a:r>
            <a:r>
              <a:rPr lang="hu-HU" b="1" dirty="0" smtClean="0">
                <a:solidFill>
                  <a:srgbClr val="FF0000"/>
                </a:solidFill>
              </a:rPr>
              <a:t>hátrányos helyzetű tanulókat 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nevelő köznevelési intézmények 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fenntartói számára 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került kiírásra , ezzel is  hozzájárulva a 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hátrányos helyzetű </a:t>
            </a:r>
            <a:r>
              <a:rPr lang="hu-HU" b="1" dirty="0" smtClean="0">
                <a:solidFill>
                  <a:srgbClr val="FF0000"/>
                </a:solidFill>
              </a:rPr>
              <a:t>tanulók végzettségi 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szintjének növeléséhez, valamint javítva a </a:t>
            </a:r>
            <a:r>
              <a:rPr lang="hu-HU" b="1" dirty="0" smtClean="0">
                <a:solidFill>
                  <a:srgbClr val="FF0000"/>
                </a:solidFill>
              </a:rPr>
              <a:t>minőségi és méltányos  </a:t>
            </a:r>
            <a:r>
              <a:rPr lang="hu-HU" b="1" dirty="0" smtClean="0">
                <a:solidFill>
                  <a:srgbClr val="FF0000"/>
                </a:solidFill>
              </a:rPr>
              <a:t>oktatáshoz</a:t>
            </a:r>
            <a:r>
              <a:rPr lang="hu-HU" dirty="0" smtClean="0">
                <a:solidFill>
                  <a:srgbClr val="FF0000"/>
                </a:solidFill>
              </a:rPr>
              <a:t>, 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neveléshez, 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képzéshez való hozzáférést.</a:t>
            </a:r>
          </a:p>
          <a:p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EFOP-3.1.5-16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A tanulói lemorzsolódással veszélyeztetett intézmények támogatása 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pályázat is fut mellette, egymást kiegészítik, erősítik</a:t>
            </a:r>
          </a:p>
          <a:p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Rendelkezésre álló forrás: 3Mrd forint </a:t>
            </a:r>
            <a:endParaRPr lang="hu-HU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hu-H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2" y="6180455"/>
            <a:ext cx="1762125" cy="6775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4514" y="4873779"/>
            <a:ext cx="2877486" cy="1984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2123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EFOP-3.1.8-17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328287"/>
            <a:ext cx="10515600" cy="4215866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</a:rPr>
              <a:t>A projekt indokoltsága</a:t>
            </a:r>
          </a:p>
          <a:p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Magyarországon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a végzettség nélküli iskolaelhagyók aránya elmarad az Európai Unió átlagától, azonban csökkenő tendenciát mutat, 2015-ben </a:t>
            </a:r>
            <a:r>
              <a:rPr lang="hu-HU" dirty="0">
                <a:solidFill>
                  <a:srgbClr val="FF0000"/>
                </a:solidFill>
              </a:rPr>
              <a:t>11,6% a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KSH felmérése szerint. </a:t>
            </a:r>
          </a:p>
          <a:p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A korai iskolaelhagyás különösképpen veszélyezteti a </a:t>
            </a:r>
            <a:r>
              <a:rPr lang="hu-HU" b="1" dirty="0">
                <a:solidFill>
                  <a:srgbClr val="FF0000"/>
                </a:solidFill>
              </a:rPr>
              <a:t>nehéz szociális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körülmények között élő, és </a:t>
            </a:r>
            <a:r>
              <a:rPr lang="hu-HU" b="1" i="1" dirty="0">
                <a:solidFill>
                  <a:schemeClr val="tx2"/>
                </a:solidFill>
              </a:rPr>
              <a:t>még inkább a roma tanulókat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. Az oktatási rendszert középfokú végzettség nélkül elhagyó fiataloknak minimális esélye van arra, hogy bekapcsolódjanak az </a:t>
            </a:r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>aktív munkaerőpiacra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, ami az ország versenyképességét is jelentősen rontja (szociális ellátórendszer, gazdasági növekedés hiánya, egészségügyi problémák</a:t>
            </a:r>
            <a:r>
              <a:rPr lang="hu-HU" dirty="0"/>
              <a:t>, </a:t>
            </a:r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6" y="6180455"/>
            <a:ext cx="1762125" cy="6775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1892" y="5447899"/>
            <a:ext cx="2480108" cy="1410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6358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EFOP-3.1.8-17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A Kormány a Partnerségi Megállapodásban célul tűzte ki 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a hátrányos helyzetű 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illetve 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roma gyermekek érvényesülésének 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növelését a köznevelési és felsőoktatási rendszerben, illetve a nem formális és informális tanulásban. A cél elérését a Kormány a köznevelési intézmények és 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fenntartóik együttműködésével 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tervezi megvalósítani.</a:t>
            </a:r>
          </a:p>
          <a:p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A projekt </a:t>
            </a:r>
            <a:r>
              <a:rPr lang="hu-HU" dirty="0" err="1">
                <a:solidFill>
                  <a:schemeClr val="accent1">
                    <a:lumMod val="50000"/>
                  </a:schemeClr>
                </a:solidFill>
              </a:rPr>
              <a:t>szinergikusan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 kapcsolódik az EFOP 3.1 intézkedéséhez (A végzettség nélküli iskolaelhagyás csökkentése, a köznevelés hátránykompenzációs képességének növelése), amely szorosan kapcsolódik az Ifjúsági Garancia Program beavatkozásaihoz is. </a:t>
            </a:r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47" y="6180455"/>
            <a:ext cx="1762125" cy="6775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1398" y="5467149"/>
            <a:ext cx="2210602" cy="1390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374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EFOP-3.1.8-17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A </a:t>
            </a:r>
            <a:r>
              <a:rPr lang="hu-HU" b="1" i="1" dirty="0">
                <a:solidFill>
                  <a:schemeClr val="accent1">
                    <a:lumMod val="50000"/>
                  </a:schemeClr>
                </a:solidFill>
              </a:rPr>
              <a:t>Köznevelés-fejlesztési </a:t>
            </a:r>
            <a:r>
              <a:rPr lang="hu-HU" b="1" i="1" dirty="0" smtClean="0">
                <a:solidFill>
                  <a:schemeClr val="accent1">
                    <a:lumMod val="50000"/>
                  </a:schemeClr>
                </a:solidFill>
              </a:rPr>
              <a:t>stratégia:</a:t>
            </a:r>
          </a:p>
          <a:p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„Minden gyermek, tanuló </a:t>
            </a:r>
            <a:r>
              <a:rPr lang="hu-HU" dirty="0">
                <a:solidFill>
                  <a:srgbClr val="FF0000"/>
                </a:solidFill>
              </a:rPr>
              <a:t>sikeres felnőtté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válásának feltételeit elősegítő, méltányos köznevelés” megteremtésének fontossága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</a:p>
          <a:p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 „A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minden gyermek, tanuló optimális fejlődését biztosítani képes, </a:t>
            </a:r>
            <a:r>
              <a:rPr lang="hu-HU" dirty="0">
                <a:solidFill>
                  <a:srgbClr val="FF0000"/>
                </a:solidFill>
              </a:rPr>
              <a:t>minőségi, fenntartható és hatékony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köznevelés” kialakítása. </a:t>
            </a:r>
            <a:endParaRPr lang="hu-HU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„A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tanulói ismeretek és attitűdök szintjének emelése, fejlesztése” beavatkozási terület kiemeli a </a:t>
            </a:r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>tudásalapú társadalom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munkaerő-piac elvárásainak adekvát </a:t>
            </a:r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>kulcskompetenciák fejlesztésének fontosságát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, amelyek fejlesztéséhez hozzájárul a konstrukció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4514" y="5582653"/>
            <a:ext cx="2877486" cy="1275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Kép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47" y="6180455"/>
            <a:ext cx="1762125" cy="6775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8337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EFOP-3.1.8-17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</a:rPr>
              <a:t>A projekt jellemzői:</a:t>
            </a:r>
            <a:endParaRPr lang="hu-HU" dirty="0">
              <a:solidFill>
                <a:srgbClr val="FF0000"/>
              </a:solidFill>
            </a:endParaRPr>
          </a:p>
          <a:p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 pályázati feltételeknek megfelelő fenntartókat  10 – 20 M 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Ft közötti vissza nem térítendő támogatásban részesíti a rendelkezésre álló forrás 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erejéig.</a:t>
            </a:r>
          </a:p>
          <a:p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A projekt megvalósításával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hozzájárulnak a </a:t>
            </a:r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>Magyar Nemzeti Társadalmi Felzárkózási Stratégia céljainak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eléréséhez, amely célként fogalmazza meg az iskolai </a:t>
            </a:r>
            <a:r>
              <a:rPr lang="hu-HU" dirty="0">
                <a:solidFill>
                  <a:srgbClr val="FF0000"/>
                </a:solidFill>
              </a:rPr>
              <a:t>lemorzsolódás csökkentését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, valamint a roma és mélyszegénységben élő gyermekek közép- és felsőfokú oktatásba való eljutásának és bennmaradásának elősegítését 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8636" y="5504474"/>
            <a:ext cx="2653364" cy="135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Kép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47" y="6180455"/>
            <a:ext cx="1762125" cy="6775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6935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EFOP-3.1.8-17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>
                <a:solidFill>
                  <a:srgbClr val="FF0000"/>
                </a:solidFill>
              </a:rPr>
              <a:t>Célcsoport </a:t>
            </a:r>
            <a:endParaRPr lang="hu-HU" dirty="0" smtClean="0">
              <a:solidFill>
                <a:srgbClr val="FF0000"/>
              </a:solidFill>
            </a:endParaRPr>
          </a:p>
          <a:p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Azon köznevelési intézmények bevonása, ahol </a:t>
            </a:r>
            <a:r>
              <a:rPr lang="hu-HU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hu-HU" i="1" dirty="0">
                <a:solidFill>
                  <a:schemeClr val="accent1">
                    <a:lumMod val="50000"/>
                  </a:schemeClr>
                </a:solidFill>
              </a:rPr>
              <a:t>a </a:t>
            </a:r>
            <a:r>
              <a:rPr lang="hu-HU" i="1" dirty="0">
                <a:solidFill>
                  <a:srgbClr val="FF0000"/>
                </a:solidFill>
              </a:rPr>
              <a:t>rendszeres </a:t>
            </a:r>
            <a:r>
              <a:rPr lang="hu-HU" dirty="0">
                <a:solidFill>
                  <a:srgbClr val="FF0000"/>
                </a:solidFill>
              </a:rPr>
              <a:t>gyermekvédelmi kedvezményben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részesülő tanulók aránya eléri a 40%-ot. (Tehát, ha az adott köznevelési intézmény 50 tanulót von be a programba, ebből legalább 20 tanulónak rendszeres gyermekvédelmi kedvezményben szükséges részesülnie.) </a:t>
            </a:r>
          </a:p>
          <a:p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A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programba bevont pedagógusok; </a:t>
            </a:r>
          </a:p>
          <a:p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A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programba bevont tanulók 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családjai</a:t>
            </a:r>
            <a:endParaRPr lang="hu-HU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6386" y="5014762"/>
            <a:ext cx="2595613" cy="1843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Kép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47" y="6180455"/>
            <a:ext cx="1762125" cy="6775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5069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EFOP-3.1.8-17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  <a:p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projekt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megvalósulásával hozzájárulnak a </a:t>
            </a:r>
            <a:r>
              <a:rPr lang="hu-HU" dirty="0" smtClean="0">
                <a:solidFill>
                  <a:srgbClr val="FF0000"/>
                </a:solidFill>
              </a:rPr>
              <a:t>„Végzettség nélküli” 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iskolaelhagyás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elleni stratégiában foglalt célok eléréséhez, </a:t>
            </a:r>
          </a:p>
          <a:p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kiemelt szerepet tulajdonít a </a:t>
            </a:r>
            <a:r>
              <a:rPr lang="hu-HU" dirty="0">
                <a:solidFill>
                  <a:srgbClr val="FF0000"/>
                </a:solidFill>
              </a:rPr>
              <a:t>befogadó nevelés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, valamint a nyitottságra ösztönző nevelés támogatásának. </a:t>
            </a:r>
            <a:endParaRPr lang="hu-HU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„</a:t>
            </a:r>
            <a:r>
              <a:rPr lang="hu-HU" i="1" dirty="0">
                <a:solidFill>
                  <a:schemeClr val="accent1">
                    <a:lumMod val="50000"/>
                  </a:schemeClr>
                </a:solidFill>
              </a:rPr>
              <a:t>Az oktatásba és a képzésbe, többek között a szakképzésbe történő beruházás a készségek fejlesztése és az egész </a:t>
            </a:r>
            <a:r>
              <a:rPr lang="hu-HU" i="1" dirty="0">
                <a:solidFill>
                  <a:srgbClr val="FF0000"/>
                </a:solidFill>
              </a:rPr>
              <a:t>életen át tartó tanulás érdekében</a:t>
            </a:r>
            <a:r>
              <a:rPr lang="hu-HU" i="1" dirty="0" smtClean="0">
                <a:solidFill>
                  <a:srgbClr val="FF0000"/>
                </a:solidFill>
              </a:rPr>
              <a:t>” zajlik.</a:t>
            </a:r>
            <a:endParaRPr lang="hu-HU" dirty="0">
              <a:solidFill>
                <a:srgbClr val="FF0000"/>
              </a:solidFill>
            </a:endParaRPr>
          </a:p>
          <a:p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4514" y="5082139"/>
            <a:ext cx="2877486" cy="1775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Kép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47" y="6180455"/>
            <a:ext cx="1762125" cy="6775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8468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1203</Words>
  <Application>Microsoft Office PowerPoint</Application>
  <PresentationFormat>Szélesvásznú</PresentationFormat>
  <Paragraphs>105</Paragraphs>
  <Slides>20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Office-téma</vt:lpstr>
      <vt:lpstr>Együtt, testvérként - iskolaközi szemléletformáló program  A Felhívás kódszáma: EFOP-3.1.8-17</vt:lpstr>
      <vt:lpstr>Pályázatok a Mezőkövesdi Tankerületi Központban</vt:lpstr>
      <vt:lpstr>EFOP-3.1.8-17</vt:lpstr>
      <vt:lpstr>EFOP-3.1.8-17</vt:lpstr>
      <vt:lpstr>EFOP-3.1.8-17</vt:lpstr>
      <vt:lpstr>EFOP-3.1.8-17</vt:lpstr>
      <vt:lpstr>EFOP-3.1.8-17</vt:lpstr>
      <vt:lpstr>EFOP-3.1.8-17</vt:lpstr>
      <vt:lpstr>EFOP-3.1.8-17</vt:lpstr>
      <vt:lpstr>EFOP-3.1.8-17</vt:lpstr>
      <vt:lpstr>EFOP-3.1.8-17</vt:lpstr>
      <vt:lpstr>EFOP-3.1.8-17</vt:lpstr>
      <vt:lpstr>EFOP-3.1.8-17</vt:lpstr>
      <vt:lpstr>EFOP-3.1.8-17</vt:lpstr>
      <vt:lpstr>EFOP-3.1.8-17</vt:lpstr>
      <vt:lpstr>EFOP-3.1.8-17</vt:lpstr>
      <vt:lpstr>EFOP-3.1.8-17</vt:lpstr>
      <vt:lpstr>EFOP-3.1.8-17</vt:lpstr>
      <vt:lpstr>EFOP-3.1.8-17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Együtt, testvérként - iskolaközi szemléletformáló program A Felhívás kódszáma: EFOP-3.1.8-17</dc:title>
  <dc:creator>Zoltán</dc:creator>
  <cp:lastModifiedBy>Zoltán</cp:lastModifiedBy>
  <cp:revision>54</cp:revision>
  <dcterms:created xsi:type="dcterms:W3CDTF">2019-01-21T19:25:29Z</dcterms:created>
  <dcterms:modified xsi:type="dcterms:W3CDTF">2019-01-23T08:15:35Z</dcterms:modified>
</cp:coreProperties>
</file>