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57" r:id="rId3"/>
    <p:sldId id="270" r:id="rId4"/>
    <p:sldId id="265" r:id="rId5"/>
    <p:sldId id="260" r:id="rId6"/>
    <p:sldId id="286" r:id="rId7"/>
    <p:sldId id="261" r:id="rId8"/>
    <p:sldId id="264" r:id="rId9"/>
    <p:sldId id="269" r:id="rId10"/>
    <p:sldId id="266" r:id="rId11"/>
    <p:sldId id="258" r:id="rId12"/>
    <p:sldId id="267" r:id="rId13"/>
    <p:sldId id="259" r:id="rId14"/>
    <p:sldId id="268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4" r:id="rId23"/>
    <p:sldId id="280" r:id="rId24"/>
    <p:sldId id="287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5108-A82B-4BBA-8B52-A5D9DB24A2C5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B85C-1F79-4898-9EC1-054320459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8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B85C-1F79-4898-9EC1-05432045997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9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5C3637-CD41-43F8-B8ED-22BDB501AF43}" type="datetimeFigureOut">
              <a:rPr lang="hu-HU" smtClean="0"/>
              <a:pPr/>
              <a:t>2019.01.23.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EBB7F6-512C-4244-8FD5-354E660EA77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„Szertár” iskolai és óvodai szociális munka projekt célja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585992" cy="914400"/>
          </a:xfrm>
        </p:spPr>
        <p:txBody>
          <a:bodyPr>
            <a:noAutofit/>
          </a:bodyPr>
          <a:lstStyle/>
          <a:p>
            <a:r>
              <a:rPr lang="hu-HU" sz="3200" dirty="0"/>
              <a:t>A 2018/2019-es tanévtől kötelező ifjúsági, iskolai és óvodai segítőmunka bevezetése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Aktuális</a:t>
            </a:r>
            <a:br>
              <a:rPr lang="hu-HU" dirty="0"/>
            </a:br>
            <a:r>
              <a:rPr lang="hu-HU" dirty="0"/>
              <a:t>Óvodai és iskolai szociális segítés fejlesztése (EFOP-3.2.9-16)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2060848"/>
            <a:ext cx="7498080" cy="45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hu-HU" dirty="0"/>
          </a:p>
          <a:p>
            <a:r>
              <a:rPr lang="hu-HU" b="1" dirty="0"/>
              <a:t>Egy pályázó átlagosan 18 – 40 millió Ft támogatásban részesülhet. Teljes támogatási keret 2,05 milliárd forint </a:t>
            </a:r>
          </a:p>
          <a:p>
            <a:r>
              <a:rPr lang="hu-HU" b="1" dirty="0"/>
              <a:t>Kiválasztási szempontok: A helyszínek leképezzék azokat a területi különbségeket, amelyek az ország településszerkezetéből, szociális eltéréseiből adódnak. (54 nyertes pályázat) </a:t>
            </a:r>
          </a:p>
          <a:p>
            <a:r>
              <a:rPr lang="hu-HU" b="1" dirty="0"/>
              <a:t>A projekt célja: </a:t>
            </a:r>
          </a:p>
          <a:p>
            <a:r>
              <a:rPr lang="hu-HU" dirty="0"/>
              <a:t>•az óvodai és iskolai szociális segítés feladatellátás szakmai tartalmának, </a:t>
            </a:r>
          </a:p>
          <a:p>
            <a:r>
              <a:rPr lang="hu-HU" dirty="0"/>
              <a:t>•a fenntartásához és rendszerszerű elterjesztéséhez szükséges humán és pénzügyi források meghatározása.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1" y="404664"/>
            <a:ext cx="807081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499350" cy="167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187624" y="3284984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b="1" dirty="0"/>
              <a:t>Várt eredmények: 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a szociális munka eszközeinek pontosítása, módszereinek adaptálása az   iskolai környezetbe 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szakmai létszám meghatározása, ehhez a szükséges végzettség előírása 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a feladatellátás költségvetési hátterének meghatározása 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egységes dokumentáció kialakítása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Miskolci járás – „Szertár”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7869" y="694079"/>
            <a:ext cx="7498080" cy="503917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projekt időtartama:</a:t>
            </a:r>
          </a:p>
          <a:p>
            <a:pPr marL="0" indent="0" algn="ctr">
              <a:buNone/>
            </a:pPr>
            <a:r>
              <a:rPr lang="hu-HU" dirty="0"/>
              <a:t>2017.08.15 – 2019.02.14.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Támogatási összeg:</a:t>
            </a:r>
          </a:p>
          <a:p>
            <a:pPr marL="0" indent="0">
              <a:buNone/>
            </a:pPr>
            <a:r>
              <a:rPr lang="hu-HU" dirty="0"/>
              <a:t>40 millió Ft vissza nem térítendő támogatás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Támogatás mértéke: 100%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lvl="1">
              <a:lnSpc>
                <a:spcPct val="130000"/>
              </a:lnSpc>
              <a:spcBef>
                <a:spcPts val="0"/>
              </a:spcBef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projektben Miskolc Járás </a:t>
            </a:r>
          </a:p>
          <a:p>
            <a:r>
              <a:rPr lang="hu-HU" dirty="0"/>
              <a:t>7 településén (Miskolc, Onga, Sajóbábony, Bőcs, Hernádnémeti, Újcsanálos és Ónod), </a:t>
            </a:r>
          </a:p>
          <a:p>
            <a:r>
              <a:rPr lang="hu-HU" dirty="0"/>
              <a:t>17 köznevelési intézmény, </a:t>
            </a:r>
          </a:p>
          <a:p>
            <a:r>
              <a:rPr lang="hu-HU" dirty="0"/>
              <a:t>30 feladat ellátási hely</a:t>
            </a:r>
          </a:p>
          <a:p>
            <a:r>
              <a:rPr lang="hu-HU" dirty="0"/>
              <a:t>  A programban elért gyermekek, tanulók létszáma összesen 8 292 fő.</a:t>
            </a:r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 projekt időtartama alatt, együttműködés keretében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óvodai és iskolai színtéren kialakításra kerül a szociális segítés eszköztára</a:t>
            </a:r>
          </a:p>
          <a:p>
            <a:pPr marL="0" lvl="0" indent="0">
              <a:buNone/>
            </a:pPr>
            <a:endParaRPr lang="hu-HU" sz="1400" dirty="0"/>
          </a:p>
          <a:p>
            <a:pPr lvl="0"/>
            <a:r>
              <a:rPr lang="hu-HU" dirty="0"/>
              <a:t>megtörténik a szociális munka módszereinek adaptálása az óvodai, iskolai környezetbe (helyi problémák, lehetőségek)</a:t>
            </a:r>
          </a:p>
          <a:p>
            <a:r>
              <a:rPr lang="hu-HU" dirty="0"/>
              <a:t>szakmai együttműködési rendszer alakul ki a család- és gyermekjóléti központok és a köznevelési intézmények között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/>
              <a:t>Szakmai megvalósítás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dirty="0"/>
              <a:t>szükségletekhez igazodó szolgáltatási terv kialakítása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dirty="0"/>
              <a:t>kompetens szakemberek bevonása, készségeik, kompetenciáik fejlesztése</a:t>
            </a:r>
          </a:p>
          <a:p>
            <a:r>
              <a:rPr lang="hu-HU" dirty="0"/>
              <a:t>óvodai és iskolai színtéren a szociális segítés eszköztárának kialakítása és megjelenítése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260648"/>
            <a:ext cx="6644291" cy="108012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I. Egyéni tanácsadás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u="sng" dirty="0"/>
              <a:t>szülőknek</a:t>
            </a:r>
            <a:r>
              <a:rPr lang="hu-HU" dirty="0"/>
              <a:t> gyermeknevelés és a családi élet más problémát okozó területein, óvodában jelentkező problémák kapcsán, gyermek eltérő fejlődésével kapcsolatban</a:t>
            </a:r>
          </a:p>
          <a:p>
            <a:pPr lvl="0"/>
            <a:r>
              <a:rPr lang="hu-HU" u="sng" dirty="0"/>
              <a:t>információnyújtás</a:t>
            </a:r>
            <a:r>
              <a:rPr lang="hu-HU" dirty="0"/>
              <a:t> elérhető szolgáltatásokról, jogokról, a szociális rendszer működéséről, ügyintézésben való segítségnyújtás, pályaorientációs tanácsadás</a:t>
            </a:r>
          </a:p>
        </p:txBody>
      </p:sp>
    </p:spTree>
    <p:extLst>
      <p:ext uri="{BB962C8B-B14F-4D97-AF65-F5344CB8AC3E}">
        <p14:creationId xmlns:p14="http://schemas.microsoft.com/office/powerpoint/2010/main" val="34794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>
            <a:noAutofit/>
          </a:bodyPr>
          <a:lstStyle/>
          <a:p>
            <a:r>
              <a:rPr lang="hu-HU" sz="3600" dirty="0"/>
              <a:t>I. Egyéni tanácsadás 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u="sng" dirty="0"/>
              <a:t>közvetítés</a:t>
            </a:r>
            <a:r>
              <a:rPr lang="hu-HU" dirty="0"/>
              <a:t> a szülő és az óvodapedagógus, pedagógus közötti konfliktusban, részvétel a pedagógus és a szülő közötti megbeszélésen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dirty="0"/>
              <a:t>közvetítés különböző szolgáltatások eléréséhez</a:t>
            </a:r>
          </a:p>
          <a:p>
            <a:pPr lvl="0"/>
            <a:r>
              <a:rPr lang="hu-HU" dirty="0"/>
              <a:t>pedagógus </a:t>
            </a:r>
            <a:r>
              <a:rPr lang="hu-HU" u="sng" dirty="0"/>
              <a:t>konzultációs lehetőség </a:t>
            </a:r>
            <a:r>
              <a:rPr lang="hu-HU" dirty="0"/>
              <a:t>biztosítása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89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936104"/>
          </a:xfrm>
        </p:spPr>
        <p:txBody>
          <a:bodyPr>
            <a:noAutofit/>
          </a:bodyPr>
          <a:lstStyle/>
          <a:p>
            <a:r>
              <a:rPr lang="hu-HU" sz="3600" dirty="0"/>
              <a:t>I. Egyéni tanácsadás 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u="sng" dirty="0"/>
              <a:t>krízisintervenció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hu-HU" u="sng" dirty="0"/>
              <a:t>tanulók számára </a:t>
            </a:r>
            <a:r>
              <a:rPr lang="hu-HU" dirty="0"/>
              <a:t>nyújtott egyéni tanácsadás, információnyújtás</a:t>
            </a:r>
          </a:p>
          <a:p>
            <a:pPr lvl="0"/>
            <a:r>
              <a:rPr lang="hu-HU" dirty="0"/>
              <a:t>a probléma megoldásában való segítségnyújtás</a:t>
            </a:r>
          </a:p>
        </p:txBody>
      </p:sp>
    </p:spTree>
    <p:extLst>
      <p:ext uri="{BB962C8B-B14F-4D97-AF65-F5344CB8AC3E}">
        <p14:creationId xmlns:p14="http://schemas.microsoft.com/office/powerpoint/2010/main" val="1735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Óvodai- és iskolai szociális segítő tevékenység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844824"/>
            <a:ext cx="7498080" cy="4800600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r>
              <a:rPr lang="hu-HU" dirty="0"/>
              <a:t>A szociális segítés köznevelési intézményekben való bevezetése a gyermekek esélyeinek növelése érdekében.</a:t>
            </a:r>
          </a:p>
          <a:p>
            <a:endParaRPr lang="hu-HU" dirty="0"/>
          </a:p>
          <a:p>
            <a:r>
              <a:rPr lang="hu-HU" dirty="0"/>
              <a:t>az iskolás korú gyerekek és fiatalok képességeinek, lehetőségeinek legoptimálisabb kibontakozását támogatja a szociális kapcsolataik, társadalmi integrációjuk javításával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79" cy="1224136"/>
          </a:xfrm>
        </p:spPr>
        <p:txBody>
          <a:bodyPr>
            <a:noAutofit/>
          </a:bodyPr>
          <a:lstStyle/>
          <a:p>
            <a:r>
              <a:rPr lang="hu-HU" sz="3200" dirty="0"/>
              <a:t>II. Csoportos segítő tevékenység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gyermek megfigyelése csoporthelyzetben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szülőcsoportok szervezése, vezetése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csoportfoglalkozás megtartása gyermekek, fiatalok számára</a:t>
            </a:r>
          </a:p>
          <a:p>
            <a:r>
              <a:rPr lang="hu-HU" dirty="0"/>
              <a:t>kommunikáció fejlesztése</a:t>
            </a:r>
          </a:p>
          <a:p>
            <a:pPr marL="0" lv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24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38811" cy="1080120"/>
          </a:xfrm>
        </p:spPr>
        <p:txBody>
          <a:bodyPr>
            <a:normAutofit/>
          </a:bodyPr>
          <a:lstStyle/>
          <a:p>
            <a:r>
              <a:rPr lang="hu-HU" sz="3200" dirty="0"/>
              <a:t>III. Közösségi segítő 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együttműködés kialakítása az intézmény más segítő szakembereivel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együttműködés a partner intézményekkel</a:t>
            </a:r>
          </a:p>
          <a:p>
            <a:pPr lvl="0"/>
            <a:r>
              <a:rPr lang="hu-HU" dirty="0"/>
              <a:t>együttműködés az köznevelési intézményen belül működő szülői szervezettel</a:t>
            </a:r>
          </a:p>
        </p:txBody>
      </p:sp>
    </p:spTree>
    <p:extLst>
      <p:ext uri="{BB962C8B-B14F-4D97-AF65-F5344CB8AC3E}">
        <p14:creationId xmlns:p14="http://schemas.microsoft.com/office/powerpoint/2010/main" val="178072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372483" cy="936104"/>
          </a:xfrm>
        </p:spPr>
        <p:txBody>
          <a:bodyPr>
            <a:noAutofit/>
          </a:bodyPr>
          <a:lstStyle/>
          <a:p>
            <a:r>
              <a:rPr lang="hu-HU" sz="3200" dirty="0"/>
              <a:t>III. Közösségi segítő tevékenység 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részvétel a nevelőtestületi ülésen, köznevelési intézmény által szervezett rendezvényeken, projektekben </a:t>
            </a:r>
            <a:r>
              <a:rPr lang="hu-HU" dirty="0" err="1"/>
              <a:t>stb</a:t>
            </a:r>
            <a:endParaRPr lang="hu-HU" dirty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részvétel a szülői értekezleteken</a:t>
            </a:r>
          </a:p>
          <a:p>
            <a:pPr lvl="0"/>
            <a:r>
              <a:rPr lang="hu-HU" dirty="0"/>
              <a:t>iskolaorientált közösségi munka megszervezése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2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7328"/>
            <a:ext cx="7508387" cy="1080120"/>
          </a:xfrm>
        </p:spPr>
        <p:txBody>
          <a:bodyPr>
            <a:normAutofit/>
          </a:bodyPr>
          <a:lstStyle/>
          <a:p>
            <a:r>
              <a:rPr lang="hu-HU" sz="3200" dirty="0"/>
              <a:t>IV. Gyermek és ifjúságvédelmi feladatok ellátása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jelzőrendszeri tagként a gyermekvédelmi feladatok </a:t>
            </a:r>
            <a:r>
              <a:rPr lang="hu-HU" u="sng" dirty="0"/>
              <a:t>koordinálása</a:t>
            </a:r>
            <a:r>
              <a:rPr lang="hu-HU" dirty="0"/>
              <a:t>!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hu-HU" dirty="0"/>
              <a:t>a gyermekvédelmi feladatok ellátásának fejlesztése</a:t>
            </a:r>
          </a:p>
          <a:p>
            <a:r>
              <a:rPr lang="hu-HU" dirty="0"/>
              <a:t>delegálás </a:t>
            </a:r>
          </a:p>
        </p:txBody>
      </p:sp>
    </p:spTree>
    <p:extLst>
      <p:ext uri="{BB962C8B-B14F-4D97-AF65-F5344CB8AC3E}">
        <p14:creationId xmlns:p14="http://schemas.microsoft.com/office/powerpoint/2010/main" val="4662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hu-HU" sz="5400" dirty="0"/>
          </a:p>
          <a:p>
            <a:pPr marL="82296" indent="0" algn="ctr">
              <a:buNone/>
            </a:pPr>
            <a:r>
              <a:rPr lang="hu-HU" sz="54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27849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7498080" cy="1143000"/>
          </a:xfrm>
        </p:spPr>
        <p:txBody>
          <a:bodyPr/>
          <a:lstStyle/>
          <a:p>
            <a:r>
              <a:rPr lang="hu-HU" dirty="0"/>
              <a:t>Sürgető indokok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2800" dirty="0"/>
              <a:t>Óvodáskorban az együttélés, a társas érintkezés szabályait kevéssé ismerő gyermekek számának megugrása</a:t>
            </a:r>
          </a:p>
          <a:p>
            <a:pPr lvl="0"/>
            <a:r>
              <a:rPr lang="hu-HU" sz="2800" dirty="0"/>
              <a:t>A gyermekek beilleszkedési zavarai</a:t>
            </a:r>
          </a:p>
          <a:p>
            <a:pPr lvl="0"/>
            <a:r>
              <a:rPr lang="hu-HU" sz="2800" dirty="0"/>
              <a:t>Diszfunkcionális családok számának 	emelkedése</a:t>
            </a:r>
          </a:p>
          <a:p>
            <a:pPr lvl="0"/>
            <a:r>
              <a:rPr lang="hu-HU" sz="2800" dirty="0"/>
              <a:t>Elutasító szülők</a:t>
            </a:r>
          </a:p>
          <a:p>
            <a:pPr lvl="0"/>
            <a:r>
              <a:rPr lang="hu-HU" sz="2800" dirty="0"/>
              <a:t>Kommunikációs - konfliktuskezelő modellek hiánya</a:t>
            </a:r>
          </a:p>
          <a:p>
            <a:pPr lvl="0"/>
            <a:r>
              <a:rPr lang="hu-HU" sz="2800" dirty="0"/>
              <a:t>Iskolai hiányzások, lemorzsolódás</a:t>
            </a:r>
          </a:p>
          <a:p>
            <a:pPr lvl="0"/>
            <a:r>
              <a:rPr lang="hu-HU" sz="2800" dirty="0"/>
              <a:t>Pedagógusok feladatkörén túlmutató feladat</a:t>
            </a:r>
          </a:p>
          <a:p>
            <a:pPr lvl="0"/>
            <a:endParaRPr lang="hu-H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Előzmény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hu-HU" b="1" dirty="0"/>
              <a:t>2008-ra három fő irányzat különböztethető meg az iskolai szociális munkában: </a:t>
            </a:r>
          </a:p>
          <a:p>
            <a:r>
              <a:rPr lang="hu-HU" dirty="0"/>
              <a:t>•„Belső” iskolai szociális munka vagy ún. hagyományos modell </a:t>
            </a:r>
          </a:p>
          <a:p>
            <a:r>
              <a:rPr lang="hu-HU" dirty="0"/>
              <a:t>•„Külső” iskolai szociális munka vagy ferencvárosi modell </a:t>
            </a:r>
          </a:p>
          <a:p>
            <a:r>
              <a:rPr lang="hu-HU" dirty="0"/>
              <a:t>•Pécsi modell </a:t>
            </a:r>
          </a:p>
          <a:p>
            <a:r>
              <a:rPr lang="hu-HU" dirty="0"/>
              <a:t>2015. január 1-től lehetőség a gyermekjóléti szolgálat keretein belül (Gyvt. 39. § (3a) – gyermek veszélyeztetettségének megelőzése érdekében) </a:t>
            </a:r>
          </a:p>
          <a:p>
            <a:r>
              <a:rPr lang="hu-HU" b="1" dirty="0"/>
              <a:t>EFOP – modell program 2017-2019. </a:t>
            </a:r>
          </a:p>
          <a:p>
            <a:r>
              <a:rPr lang="hu-HU" dirty="0"/>
              <a:t>•család- és gyermekjóléti központok, </a:t>
            </a:r>
          </a:p>
          <a:p>
            <a:r>
              <a:rPr lang="hu-HU" dirty="0"/>
              <a:t>•Gyvt. szerint kiszerződött feladatellátó szolgáltató </a:t>
            </a:r>
          </a:p>
          <a:p>
            <a:r>
              <a:rPr lang="hu-HU" dirty="0"/>
              <a:t>Program másfél tanévet követ, 2017. szeptembertől 2019. februárig kifutó támogatás. </a:t>
            </a:r>
          </a:p>
          <a:p>
            <a:r>
              <a:rPr lang="hu-HU" b="1" dirty="0"/>
              <a:t>2018. szeptembertől teljes körű bevezetés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/>
              <a:t>A járási család- és gyermekjóléti központok </a:t>
            </a:r>
            <a:br>
              <a:rPr lang="hu-HU" sz="3600" dirty="0"/>
            </a:br>
            <a:r>
              <a:rPr lang="hu-HU" sz="3600" dirty="0"/>
              <a:t>kötelező új feladata</a:t>
            </a:r>
            <a:br>
              <a:rPr lang="hu-HU" sz="3600" dirty="0"/>
            </a:br>
            <a:r>
              <a:rPr lang="hu-HU" sz="3600" dirty="0"/>
              <a:t> 2018. szeptember 1.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b="1" dirty="0"/>
              <a:t>Cél: </a:t>
            </a:r>
          </a:p>
          <a:p>
            <a:r>
              <a:rPr lang="hu-HU" dirty="0"/>
              <a:t>•Egységes szemléleten alapuló szociális segítségnyújtás megszervezése </a:t>
            </a:r>
          </a:p>
          <a:p>
            <a:r>
              <a:rPr lang="hu-HU" dirty="0"/>
              <a:t>•Gyermekek, szülők, pedagógusok részére adekvát szakmai segítségnyújtás </a:t>
            </a:r>
          </a:p>
          <a:p>
            <a:r>
              <a:rPr lang="hu-HU" dirty="0"/>
              <a:t>•Az elsődleges prevenció elősegítése </a:t>
            </a:r>
          </a:p>
          <a:p>
            <a:r>
              <a:rPr lang="hu-HU" dirty="0"/>
              <a:t>•Veszélyeztetettség megszűntetésében való segítségnyújtás </a:t>
            </a:r>
          </a:p>
          <a:p>
            <a:r>
              <a:rPr lang="hu-HU" dirty="0"/>
              <a:t>•Szociálisan hátrányos helyzetű gyermekek számára szolgáltatások nyújtása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0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Óvodai és iskolai segítő tevékenységtől hosszú távon elvárt eredmények 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/>
          </a:p>
          <a:p>
            <a:r>
              <a:rPr lang="hu-HU" dirty="0"/>
              <a:t>A szociálisan hátrányos helyzetű gyermekek élethelyzetének, körülményeinek javulása </a:t>
            </a:r>
          </a:p>
          <a:p>
            <a:r>
              <a:rPr lang="hu-HU" dirty="0"/>
              <a:t>A végzettség nélküli iskolaelhagyók számának csökkentése </a:t>
            </a:r>
          </a:p>
          <a:p>
            <a:r>
              <a:rPr lang="hu-HU" dirty="0"/>
              <a:t>A köznevelési intézményekben megjelenő szociális szakemberek hosszútávon történő integrálódása, elfogadása, szakmai önállóságuk biztosításával </a:t>
            </a:r>
          </a:p>
          <a:p>
            <a:r>
              <a:rPr lang="hu-HU" dirty="0"/>
              <a:t>Szakmai együttműködés rendszerének kialakítása a család- és gyermekjóléti központok és a köznevelési intézmények között (szervezeti keretek, eljárásrend, dokumentáció)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534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Problémacsoportok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Iskolai nehézségek </a:t>
            </a:r>
          </a:p>
          <a:p>
            <a:r>
              <a:rPr lang="hu-HU" dirty="0"/>
              <a:t>Tanulási problémák </a:t>
            </a:r>
          </a:p>
          <a:p>
            <a:r>
              <a:rPr lang="hu-HU" dirty="0"/>
              <a:t>Magatartási, beilleszkedési nehézségek </a:t>
            </a:r>
          </a:p>
          <a:p>
            <a:r>
              <a:rPr lang="hu-HU" dirty="0"/>
              <a:t>Iskolai konfliktushelyzetek </a:t>
            </a:r>
          </a:p>
          <a:p>
            <a:r>
              <a:rPr lang="hu-HU" dirty="0"/>
              <a:t>Iskolai hiányzások </a:t>
            </a:r>
          </a:p>
          <a:p>
            <a:r>
              <a:rPr lang="hu-HU" dirty="0"/>
              <a:t>Szociális problémák </a:t>
            </a:r>
          </a:p>
          <a:p>
            <a:r>
              <a:rPr lang="hu-HU" dirty="0"/>
              <a:t>Anyagi nehézségek </a:t>
            </a:r>
          </a:p>
          <a:p>
            <a:r>
              <a:rPr lang="hu-HU" dirty="0" err="1"/>
              <a:t>Szubkulturálisan</a:t>
            </a:r>
            <a:r>
              <a:rPr lang="hu-HU" dirty="0"/>
              <a:t> hátrányos helyzet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Szolgáltatási paletta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hu-HU" dirty="0"/>
          </a:p>
          <a:p>
            <a:r>
              <a:rPr lang="hu-HU" dirty="0"/>
              <a:t>A helyzetértékelést követően a szociális segítő tevékenység eszközeit és módszereit használja problémamegoldásra: </a:t>
            </a:r>
          </a:p>
          <a:p>
            <a:r>
              <a:rPr lang="hu-HU" dirty="0"/>
              <a:t>•Segítő beszélgetés, tanácsadás </a:t>
            </a:r>
          </a:p>
          <a:p>
            <a:r>
              <a:rPr lang="hu-HU" dirty="0"/>
              <a:t>•Konzultáció diákokkal, szülőkkel, pedagógusokkal </a:t>
            </a:r>
          </a:p>
          <a:p>
            <a:r>
              <a:rPr lang="hu-HU" dirty="0"/>
              <a:t>•Szociális ügyintézés </a:t>
            </a:r>
          </a:p>
          <a:p>
            <a:r>
              <a:rPr lang="hu-HU" dirty="0"/>
              <a:t>•Krízisintervenció </a:t>
            </a:r>
          </a:p>
          <a:p>
            <a:r>
              <a:rPr lang="hu-HU" dirty="0"/>
              <a:t>•Konfliktuskezelés </a:t>
            </a:r>
          </a:p>
          <a:p>
            <a:r>
              <a:rPr lang="hu-HU" dirty="0"/>
              <a:t>•Delegálás </a:t>
            </a:r>
          </a:p>
          <a:p>
            <a:r>
              <a:rPr lang="hu-HU" dirty="0"/>
              <a:t>•Készség- és személyiség fejlesztés, szociális kompetenciafejlesztés csoport formában </a:t>
            </a:r>
          </a:p>
          <a:p>
            <a:r>
              <a:rPr lang="hu-HU" dirty="0"/>
              <a:t>•Közösségi programok szervezése </a:t>
            </a:r>
          </a:p>
          <a:p>
            <a:r>
              <a:rPr lang="hu-HU" dirty="0"/>
              <a:t>•esetmegbeszélés </a:t>
            </a:r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1000 fő nevelési oktatási intézménybe járó gyermek / 1 fő iskolai szociális munkás</a:t>
            </a:r>
          </a:p>
          <a:p>
            <a:r>
              <a:rPr lang="hu-HU" dirty="0"/>
              <a:t>Rendszeres jelenlét az adott intézményben</a:t>
            </a:r>
          </a:p>
          <a:p>
            <a:r>
              <a:rPr lang="hu-HU" dirty="0"/>
              <a:t>Kiszámíthatóság</a:t>
            </a:r>
          </a:p>
          <a:p>
            <a:r>
              <a:rPr lang="hu-HU" dirty="0"/>
              <a:t>Állandó szakmai tartalom</a:t>
            </a:r>
          </a:p>
          <a:p>
            <a:r>
              <a:rPr lang="hu-HU" dirty="0"/>
              <a:t>Magas színvonalú segítő tevékenység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809</Words>
  <Application>Microsoft Office PowerPoint</Application>
  <PresentationFormat>Diavetítés a képernyőre (4:3 oldalarány)</PresentationFormat>
  <Paragraphs>140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Calibri</vt:lpstr>
      <vt:lpstr>Gill Sans MT</vt:lpstr>
      <vt:lpstr>Verdana</vt:lpstr>
      <vt:lpstr>Wingdings</vt:lpstr>
      <vt:lpstr>Wingdings 2</vt:lpstr>
      <vt:lpstr>Napforduló</vt:lpstr>
      <vt:lpstr>A „Szertár” iskolai és óvodai szociális munka projekt célja</vt:lpstr>
      <vt:lpstr> Óvodai- és iskolai szociális segítő tevékenység </vt:lpstr>
      <vt:lpstr>Sürgető indokok</vt:lpstr>
      <vt:lpstr>Előzmény</vt:lpstr>
      <vt:lpstr>A járási család- és gyermekjóléti központok  kötelező új feladata  2018. szeptember 1.  </vt:lpstr>
      <vt:lpstr>Óvodai és iskolai segítő tevékenységtől hosszú távon elvárt eredmények  </vt:lpstr>
      <vt:lpstr> Problémacsoportok </vt:lpstr>
      <vt:lpstr>Szolgáltatási paletta  </vt:lpstr>
      <vt:lpstr>Tervezet</vt:lpstr>
      <vt:lpstr>Aktuális Óvodai és iskolai szociális segítés fejlesztése (EFOP-3.2.9-16)</vt:lpstr>
      <vt:lpstr>PowerPoint-bemutató</vt:lpstr>
      <vt:lpstr>PowerPoint-bemutató</vt:lpstr>
      <vt:lpstr>Miskolci járás – „Szertár”</vt:lpstr>
      <vt:lpstr>PowerPoint-bemutató</vt:lpstr>
      <vt:lpstr>A projekt időtartama alatt, együttműködés keretében</vt:lpstr>
      <vt:lpstr>Szakmai megvalósítás</vt:lpstr>
      <vt:lpstr>I. Egyéni tanácsadás </vt:lpstr>
      <vt:lpstr>I. Egyéni tanácsadás 2</vt:lpstr>
      <vt:lpstr>I. Egyéni tanácsadás 3</vt:lpstr>
      <vt:lpstr>II. Csoportos segítő tevékenység </vt:lpstr>
      <vt:lpstr>III. Közösségi segítő tevékenység</vt:lpstr>
      <vt:lpstr>III. Közösségi segítő tevékenység 2</vt:lpstr>
      <vt:lpstr>IV. Gyermek és ifjúságvédelmi feladatok ellátása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Iroda-1414</dc:creator>
  <cp:lastModifiedBy>prezi</cp:lastModifiedBy>
  <cp:revision>34</cp:revision>
  <dcterms:created xsi:type="dcterms:W3CDTF">2017-10-16T11:44:41Z</dcterms:created>
  <dcterms:modified xsi:type="dcterms:W3CDTF">2019-01-23T08:48:55Z</dcterms:modified>
</cp:coreProperties>
</file>