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88" r:id="rId3"/>
    <p:sldId id="290" r:id="rId4"/>
    <p:sldId id="262" r:id="rId5"/>
    <p:sldId id="291" r:id="rId6"/>
    <p:sldId id="292" r:id="rId7"/>
    <p:sldId id="293" r:id="rId8"/>
    <p:sldId id="294" r:id="rId9"/>
    <p:sldId id="306" r:id="rId10"/>
    <p:sldId id="296" r:id="rId11"/>
    <p:sldId id="297" r:id="rId12"/>
    <p:sldId id="300" r:id="rId13"/>
    <p:sldId id="302" r:id="rId14"/>
    <p:sldId id="303" r:id="rId15"/>
    <p:sldId id="304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622" autoAdjust="0"/>
  </p:normalViewPr>
  <p:slideViewPr>
    <p:cSldViewPr snapToObjects="1">
      <p:cViewPr varScale="1">
        <p:scale>
          <a:sx n="68" d="100"/>
          <a:sy n="68" d="100"/>
        </p:scale>
        <p:origin x="11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2019.01.23.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56784" cy="4464496"/>
          </a:xfrm>
        </p:spPr>
        <p:txBody>
          <a:bodyPr/>
          <a:lstStyle/>
          <a:p>
            <a:pPr algn="ctr"/>
            <a:r>
              <a:rPr lang="hu-HU" sz="2000" dirty="0"/>
              <a:t>Tájékoztató</a:t>
            </a: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Az EFOP-5.2.1-17-2017-00006</a:t>
            </a:r>
            <a:br>
              <a:rPr lang="hu-HU" sz="2000" dirty="0"/>
            </a:br>
            <a:r>
              <a:rPr lang="hu-HU" sz="2000" dirty="0"/>
              <a:t>VAN HELYED! </a:t>
            </a:r>
            <a:br>
              <a:rPr lang="hu-HU" sz="2000" dirty="0"/>
            </a:br>
            <a:r>
              <a:rPr lang="hu-HU" sz="2000" dirty="0"/>
              <a:t>a sikeres integráció folyamatának rendszerszintű támogatása, a szegregáció és a szegénység </a:t>
            </a:r>
            <a:r>
              <a:rPr lang="hu-HU" sz="2000" dirty="0" err="1"/>
              <a:t>újratermelődésének</a:t>
            </a:r>
            <a:r>
              <a:rPr lang="hu-HU" sz="2000" dirty="0"/>
              <a:t> megakadályozása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133" y="1196752"/>
            <a:ext cx="3065734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2"/>
                </a:solidFill>
              </a:rPr>
              <a:t>Patrónus rendszer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Oktatási esetkezelés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Szociális esetkezelés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Oktatás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Fejlesztés, korrepetálás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Sport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Adományozás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Kulturális programok</a:t>
            </a:r>
          </a:p>
          <a:p>
            <a:r>
              <a:rPr lang="hu-HU" sz="2800" b="1" dirty="0">
                <a:solidFill>
                  <a:schemeClr val="tx2"/>
                </a:solidFill>
              </a:rPr>
              <a:t>Táboroztatás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3882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tx2"/>
                </a:solidFill>
              </a:rPr>
              <a:t>Alkotásközpontú, kreatív foglalkozások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Sportfoglalkozások (baseball, úszás, futás, foci)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Tantárgyi fejlesztések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Tanulás pedagógusokkal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Felkészülés, a felvételivizsgákra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Szakkörök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Kézműves foglalkozások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Irodalmi műhely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Gyógypedagógiai fejlesztés,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Nyelvvizsgára való felkészítés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Kommunikációs csoport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Fotós tanfolyam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Közösségi programok, ünnepségek,</a:t>
            </a:r>
          </a:p>
          <a:p>
            <a:r>
              <a:rPr lang="hu-HU" sz="2000" b="1" dirty="0">
                <a:solidFill>
                  <a:schemeClr val="tx2"/>
                </a:solidFill>
              </a:rPr>
              <a:t>Családi klub</a:t>
            </a:r>
          </a:p>
          <a:p>
            <a:endParaRPr lang="hu-HU" sz="2000" b="1" dirty="0">
              <a:solidFill>
                <a:schemeClr val="tx2"/>
              </a:solidFill>
            </a:endParaRP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469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Munkatársak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Munkatársak Ózdon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1 stúdióvezető</a:t>
            </a:r>
          </a:p>
          <a:p>
            <a:r>
              <a:rPr lang="hu-HU" b="1" dirty="0">
                <a:solidFill>
                  <a:schemeClr val="tx2"/>
                </a:solidFill>
              </a:rPr>
              <a:t>4 patrónus</a:t>
            </a:r>
          </a:p>
          <a:p>
            <a:r>
              <a:rPr lang="hu-HU" b="1" dirty="0">
                <a:solidFill>
                  <a:schemeClr val="tx2"/>
                </a:solidFill>
              </a:rPr>
              <a:t>6 óraadó pedagógus</a:t>
            </a:r>
          </a:p>
          <a:p>
            <a:r>
              <a:rPr lang="hu-HU" b="1" dirty="0">
                <a:solidFill>
                  <a:schemeClr val="tx2"/>
                </a:solidFill>
              </a:rPr>
              <a:t>1 fejlesztőpedagógus</a:t>
            </a:r>
          </a:p>
          <a:p>
            <a:r>
              <a:rPr lang="hu-HU" b="1" dirty="0">
                <a:solidFill>
                  <a:schemeClr val="tx2"/>
                </a:solidFill>
              </a:rPr>
              <a:t>1 irodavezető</a:t>
            </a:r>
          </a:p>
          <a:p>
            <a:r>
              <a:rPr lang="hu-HU" b="1" dirty="0">
                <a:solidFill>
                  <a:schemeClr val="tx2"/>
                </a:solidFill>
              </a:rPr>
              <a:t>1 tanító</a:t>
            </a:r>
          </a:p>
          <a:p>
            <a:r>
              <a:rPr lang="hu-HU" b="1" dirty="0">
                <a:solidFill>
                  <a:schemeClr val="tx2"/>
                </a:solidFill>
              </a:rPr>
              <a:t>2 házvezető</a:t>
            </a:r>
          </a:p>
          <a:p>
            <a:r>
              <a:rPr lang="hu-HU" b="1" dirty="0">
                <a:solidFill>
                  <a:schemeClr val="tx2"/>
                </a:solidFill>
              </a:rPr>
              <a:t>1 sofőr, karbantartó</a:t>
            </a:r>
          </a:p>
          <a:p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Munkatársak Budapesten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1 patrónus</a:t>
            </a:r>
          </a:p>
          <a:p>
            <a:r>
              <a:rPr lang="hu-HU" b="1" dirty="0">
                <a:solidFill>
                  <a:schemeClr val="tx2"/>
                </a:solidFill>
              </a:rPr>
              <a:t>1 Ügyeletes patrónusok</a:t>
            </a:r>
          </a:p>
          <a:p>
            <a:r>
              <a:rPr lang="hu-HU" b="1" dirty="0">
                <a:solidFill>
                  <a:schemeClr val="tx2"/>
                </a:solidFill>
              </a:rPr>
              <a:t>1 Pénzügyes</a:t>
            </a:r>
          </a:p>
          <a:p>
            <a:r>
              <a:rPr lang="hu-HU" b="1" dirty="0">
                <a:solidFill>
                  <a:schemeClr val="tx2"/>
                </a:solidFill>
              </a:rPr>
              <a:t>1 Könyvelő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874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ÉLETKÉPEK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9696" b="26182"/>
          <a:stretch/>
        </p:blipFill>
        <p:spPr>
          <a:xfrm>
            <a:off x="1187624" y="1700808"/>
            <a:ext cx="6525495" cy="4205063"/>
          </a:xfrm>
        </p:spPr>
      </p:pic>
    </p:spTree>
    <p:extLst>
      <p:ext uri="{BB962C8B-B14F-4D97-AF65-F5344CB8AC3E}">
        <p14:creationId xmlns:p14="http://schemas.microsoft.com/office/powerpoint/2010/main" val="399969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ÉLETKÉPEK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49" y="1600200"/>
            <a:ext cx="80475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ÉLETKÉPEK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68" b="11423"/>
          <a:stretch/>
        </p:blipFill>
        <p:spPr>
          <a:xfrm>
            <a:off x="1187624" y="1504852"/>
            <a:ext cx="6685286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6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Van Helyed Stúdió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hu-HU" sz="32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 Alapítvány kezdetét jelentő program Ózd legreménytelenebb roma telepén a </a:t>
            </a:r>
            <a:r>
              <a:rPr lang="hu-HU" sz="3200" b="1" dirty="0" err="1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Hétesben</a:t>
            </a:r>
            <a:r>
              <a:rPr lang="hu-HU" sz="32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kezdődött 1998-ban. 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hu-HU" sz="3200" b="1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hu-HU" sz="32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Bódis Kriszta dokumentumfilmes, író, pszichológus, a Van Helyed! program szakmai vezetőjének nevéhez fűződik. 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954" r="12377" b="2087"/>
          <a:stretch/>
        </p:blipFill>
        <p:spPr>
          <a:xfrm>
            <a:off x="447988" y="1600200"/>
            <a:ext cx="3911935" cy="3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Van Helyed stúdió csapata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936104"/>
          </a:xfrm>
        </p:spPr>
        <p:txBody>
          <a:bodyPr>
            <a:noAutofit/>
          </a:bodyPr>
          <a:lstStyle/>
          <a:p>
            <a:r>
              <a:rPr lang="hu-HU" sz="3200" dirty="0"/>
              <a:t>A projekt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Működési költségek finanszírozása</a:t>
            </a:r>
          </a:p>
          <a:p>
            <a:pPr algn="just">
              <a:lnSpc>
                <a:spcPct val="150000"/>
              </a:lnSpc>
            </a:pPr>
            <a:r>
              <a:rPr lang="hu-HU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Stúdió bővítése</a:t>
            </a:r>
          </a:p>
          <a:p>
            <a:pPr algn="just">
              <a:lnSpc>
                <a:spcPct val="150000"/>
              </a:lnSpc>
            </a:pPr>
            <a:r>
              <a:rPr lang="hu-HU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VHS+ finanszírozása</a:t>
            </a:r>
          </a:p>
          <a:p>
            <a:pPr algn="just">
              <a:lnSpc>
                <a:spcPct val="150000"/>
              </a:lnSpc>
            </a:pPr>
            <a:r>
              <a:rPr lang="hu-HU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Munkabérek</a:t>
            </a:r>
          </a:p>
          <a:p>
            <a:pPr algn="just">
              <a:lnSpc>
                <a:spcPct val="150000"/>
              </a:lnSpc>
            </a:pPr>
            <a:r>
              <a:rPr lang="hu-HU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Kutatások</a:t>
            </a:r>
          </a:p>
          <a:p>
            <a:pPr algn="just">
              <a:lnSpc>
                <a:spcPct val="150000"/>
              </a:lnSpc>
            </a:pPr>
            <a:r>
              <a:rPr lang="hu-HU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Nagyobb beruházások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Van </a:t>
            </a:r>
            <a:r>
              <a:rPr lang="hu-HU"/>
              <a:t>helyed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hu-HU" sz="1900" b="1" dirty="0">
                <a:solidFill>
                  <a:schemeClr val="tx2"/>
                </a:solidFill>
              </a:rPr>
              <a:t>A Van Helyed egy innovációs projekt!</a:t>
            </a:r>
          </a:p>
          <a:p>
            <a:pPr algn="just"/>
            <a:endParaRPr lang="hu-HU" sz="1900" b="1" dirty="0">
              <a:solidFill>
                <a:schemeClr val="tx2"/>
              </a:solidFill>
            </a:endParaRPr>
          </a:p>
          <a:p>
            <a:pPr algn="just"/>
            <a:r>
              <a:rPr lang="hu-HU" sz="1900" b="1" dirty="0">
                <a:solidFill>
                  <a:schemeClr val="tx2"/>
                </a:solidFill>
              </a:rPr>
              <a:t>Nem projekt időszakokban gondolkozunk és tervezünk, hanem hosszútávon! A Van Helyed egy innovációs projekt!</a:t>
            </a:r>
          </a:p>
          <a:p>
            <a:pPr algn="just"/>
            <a:endParaRPr lang="hu-HU" sz="1900" b="1" dirty="0">
              <a:solidFill>
                <a:schemeClr val="tx2"/>
              </a:solidFill>
            </a:endParaRPr>
          </a:p>
          <a:p>
            <a:pPr algn="just"/>
            <a:r>
              <a:rPr lang="hu-HU" sz="1900" b="1" dirty="0">
                <a:solidFill>
                  <a:schemeClr val="tx2"/>
                </a:solidFill>
              </a:rPr>
              <a:t>Nem projekt időszakokban gondolkozunk és tervezünk, hanem hosszútávon!</a:t>
            </a:r>
          </a:p>
          <a:p>
            <a:pPr algn="just"/>
            <a:endParaRPr lang="hu-HU" sz="1900" b="1" dirty="0">
              <a:solidFill>
                <a:schemeClr val="tx2"/>
              </a:solidFill>
            </a:endParaRPr>
          </a:p>
          <a:p>
            <a:pPr algn="just"/>
            <a:r>
              <a:rPr lang="hu-HU" sz="1900" b="1" dirty="0">
                <a:solidFill>
                  <a:schemeClr val="tx2"/>
                </a:solidFill>
              </a:rPr>
              <a:t>A Van Helyed módszer oktatás fókuszú modell. </a:t>
            </a:r>
          </a:p>
          <a:p>
            <a:pPr algn="just"/>
            <a:endParaRPr lang="hu-HU" sz="1900" b="1" dirty="0">
              <a:solidFill>
                <a:schemeClr val="tx2"/>
              </a:solidFill>
            </a:endParaRPr>
          </a:p>
          <a:p>
            <a:pPr algn="just"/>
            <a:r>
              <a:rPr lang="hu-HU" sz="1900" b="1" dirty="0">
                <a:solidFill>
                  <a:schemeClr val="tx2"/>
                </a:solidFill>
              </a:rPr>
              <a:t>Születéstől egyetemig komplex patronálást biztosít az egymásra épülő, problémákra reflektáló szolgáltatásaival, programjaival és intézményeivel.</a:t>
            </a:r>
          </a:p>
          <a:p>
            <a:pPr marL="0" indent="0" algn="just">
              <a:buNone/>
            </a:pPr>
            <a:endParaRPr lang="hu-HU" sz="1900" b="1" dirty="0">
              <a:solidFill>
                <a:schemeClr val="tx2"/>
              </a:solidFill>
            </a:endParaRPr>
          </a:p>
          <a:p>
            <a:pPr algn="just"/>
            <a:r>
              <a:rPr lang="hu-HU" sz="1900" b="1" dirty="0">
                <a:solidFill>
                  <a:schemeClr val="tx2"/>
                </a:solidFill>
              </a:rPr>
              <a:t>Programelemeit, intézményeit, szolgáltatásait a Van Helyed Alapítvány fokozatosan építi ki és működteti. </a:t>
            </a:r>
          </a:p>
          <a:p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1079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van helyed rendszer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89" y="1412776"/>
            <a:ext cx="838043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Alkotásközpontú szociális és integrációs modellprogram indítása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sz="2200" b="1" u="sng" dirty="0">
                <a:solidFill>
                  <a:schemeClr val="tx2"/>
                </a:solidFill>
              </a:rPr>
              <a:t>Alkotásközpontúság lényege:</a:t>
            </a:r>
          </a:p>
          <a:p>
            <a:pPr algn="just"/>
            <a:r>
              <a:rPr lang="hu-HU" sz="2200" b="1" dirty="0">
                <a:solidFill>
                  <a:schemeClr val="tx2"/>
                </a:solidFill>
              </a:rPr>
              <a:t>A közösség tagjai műhelyekbe szerveződve különféle műfajokban hoznak létre alkotásokat. </a:t>
            </a:r>
          </a:p>
          <a:p>
            <a:pPr algn="just"/>
            <a:r>
              <a:rPr lang="hu-HU" sz="2200" b="1" dirty="0">
                <a:solidFill>
                  <a:schemeClr val="tx2"/>
                </a:solidFill>
              </a:rPr>
              <a:t>Az értékteremtő munka fejleszti a közösséget, az önismeretet, fejlődésre, változásra késztet, és eszköze a tanulásnak. </a:t>
            </a:r>
          </a:p>
          <a:p>
            <a:pPr algn="just"/>
            <a:r>
              <a:rPr lang="hu-HU" sz="2200" b="1" dirty="0">
                <a:solidFill>
                  <a:schemeClr val="tx2"/>
                </a:solidFill>
              </a:rPr>
              <a:t>Az alkotó helyzetek teremtése oldja a belső feszültségeket és gátakat, felszabadítja a kreatív gondolkodást.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13733" y="1784621"/>
            <a:ext cx="3286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Lényege: egy helyen, egymásra épülő beavatkozásokkal mutatjuk meg, hogyan lehet eredményesen és komplex módon kezelni a társadalmi hátrányokat.</a:t>
            </a:r>
          </a:p>
          <a:p>
            <a:pPr algn="just"/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12462"/>
            <a:ext cx="4269260" cy="2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Szolgáltató rendszer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77" y="1432353"/>
            <a:ext cx="3394472" cy="45259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067944" y="1425426"/>
            <a:ext cx="46805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Átfogó strukturális megoldások a hátrányos helyzetű, többségében roma gyerekeknek, családjaiknak ahhoz, hogy képessé váljanak kitörni a tartós szegénységet újratermelő ördögi körből.</a:t>
            </a:r>
          </a:p>
          <a:p>
            <a:pPr marL="34290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Van Helyed Stúdió a hátrányos helyzetű roma közösség, a családok és az iskolák bevonásával, a gyerekek fejlődési ciklusa mentén nyújt szociális, oktatási, egészségügyi, kulturális szolgáltatásokat, amelyek az oktatási rendszerben történő sikeres előmenetelt támogatják.</a:t>
            </a:r>
          </a:p>
        </p:txBody>
      </p:sp>
    </p:spTree>
    <p:extLst>
      <p:ext uri="{BB962C8B-B14F-4D97-AF65-F5344CB8AC3E}">
        <p14:creationId xmlns:p14="http://schemas.microsoft.com/office/powerpoint/2010/main" val="233464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Komplex oktatási 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5184576"/>
          </a:xfrm>
        </p:spPr>
        <p:txBody>
          <a:bodyPr>
            <a:normAutofit fontScale="62500" lnSpcReduction="20000"/>
          </a:bodyPr>
          <a:lstStyle/>
          <a:p>
            <a:r>
              <a:rPr lang="hu-HU" sz="2500" b="1" dirty="0">
                <a:solidFill>
                  <a:schemeClr val="tx2"/>
                </a:solidFill>
              </a:rPr>
              <a:t>A mélyszegénységben élő, többségében roma gyerekek továbbtanulási esélyei egyre csökkennek. 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Piacképes munkaerő-piaci esélyeinek növelése.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Deszegregáció elősegítése, a gördülékeny integráció támogatása.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Szigorú szűréssel kiválasztott tanítványok. 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A mélyszegénységben élő, többségében roma gyerekek továbbtanulási esélyei egyre csökkennek.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Piacképes munkaerő-piaci esélyeinek növelése.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 fontScale="62500" lnSpcReduction="20000"/>
          </a:bodyPr>
          <a:lstStyle/>
          <a:p>
            <a:r>
              <a:rPr lang="hu-HU" sz="2500" b="1" dirty="0">
                <a:solidFill>
                  <a:schemeClr val="tx2"/>
                </a:solidFill>
              </a:rPr>
              <a:t>Szigorú szűréssel kiválasztott tanítványok. 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Iskolaváltás és az új intézményben történő továbbhaladás elősegítése.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Iskolán kívüli, napi rendszerességű, komplex pedagógiai munka.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Tovább tanuló diákok haladásának nyomon követése.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Támogatói hálózat kiépítése a befogadó iskolák, anyaiskolák, valamint a Van Helyed Oktatási Program között. </a:t>
            </a:r>
          </a:p>
          <a:p>
            <a:endParaRPr lang="hu-HU" sz="2500" b="1" dirty="0">
              <a:solidFill>
                <a:schemeClr val="tx2"/>
              </a:solidFill>
            </a:endParaRPr>
          </a:p>
          <a:p>
            <a:r>
              <a:rPr lang="hu-HU" sz="2500" b="1" dirty="0">
                <a:solidFill>
                  <a:schemeClr val="tx2"/>
                </a:solidFill>
              </a:rPr>
              <a:t>Családokkal való partneri viszony kialakítása.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9637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482</Words>
  <Application>Microsoft Office PowerPoint</Application>
  <PresentationFormat>Diavetítés a képernyőre (4:3 oldalarány)</PresentationFormat>
  <Paragraphs>105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Tájékoztató      Az EFOP-5.2.1-17-2017-00006 VAN HELYED!  a sikeres integráció folyamatának rendszerszintű támogatása, a szegregáció és a szegénység újratermelődésének megakadályozása</vt:lpstr>
      <vt:lpstr>Van Helyed Stúdió</vt:lpstr>
      <vt:lpstr>A Van Helyed stúdió csapata</vt:lpstr>
      <vt:lpstr>A projekt tevékenysége</vt:lpstr>
      <vt:lpstr>A Van helyed módszer</vt:lpstr>
      <vt:lpstr>A van helyed rendszer</vt:lpstr>
      <vt:lpstr> Alkotásközpontú szociális és integrációs modellprogram indítása </vt:lpstr>
      <vt:lpstr>Szolgáltató rendszer </vt:lpstr>
      <vt:lpstr>Komplex oktatási modell</vt:lpstr>
      <vt:lpstr>Szolgáltatások</vt:lpstr>
      <vt:lpstr>Programok</vt:lpstr>
      <vt:lpstr>Munkatársak</vt:lpstr>
      <vt:lpstr>ÉLETKÉPEK</vt:lpstr>
      <vt:lpstr>ÉLETKÉPEK</vt:lpstr>
      <vt:lpstr>ÉLETKÉPEK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prezi</cp:lastModifiedBy>
  <cp:revision>114</cp:revision>
  <dcterms:created xsi:type="dcterms:W3CDTF">2014-03-03T11:13:53Z</dcterms:created>
  <dcterms:modified xsi:type="dcterms:W3CDTF">2019-01-23T08:52:49Z</dcterms:modified>
</cp:coreProperties>
</file>