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6.xml" ContentType="application/vnd.openxmlformats-officedocument.presentationml.notesSlide+xml"/>
  <Override PartName="/ppt/charts/chart7.xml" ContentType="application/vnd.openxmlformats-officedocument.drawingml.chart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2" r:id="rId1"/>
    <p:sldMasterId id="2147483748" r:id="rId2"/>
  </p:sldMasterIdLst>
  <p:notesMasterIdLst>
    <p:notesMasterId r:id="rId12"/>
  </p:notesMasterIdLst>
  <p:handoutMasterIdLst>
    <p:handoutMasterId r:id="rId13"/>
  </p:handoutMasterIdLst>
  <p:sldIdLst>
    <p:sldId id="343" r:id="rId3"/>
    <p:sldId id="345" r:id="rId4"/>
    <p:sldId id="258" r:id="rId5"/>
    <p:sldId id="341" r:id="rId6"/>
    <p:sldId id="344" r:id="rId7"/>
    <p:sldId id="331" r:id="rId8"/>
    <p:sldId id="294" r:id="rId9"/>
    <p:sldId id="337" r:id="rId10"/>
    <p:sldId id="342" r:id="rId11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lapértelmezett szakasz" id="{071F4492-1C60-45F8-B366-9E99EF56C91B}">
          <p14:sldIdLst>
            <p14:sldId id="343"/>
            <p14:sldId id="345"/>
            <p14:sldId id="258"/>
            <p14:sldId id="341"/>
            <p14:sldId id="344"/>
            <p14:sldId id="331"/>
          </p14:sldIdLst>
        </p14:section>
        <p14:section name="Névtelen szakasz" id="{EE261A5E-1066-44FE-A46C-12DB2367C64B}">
          <p14:sldIdLst>
            <p14:sldId id="294"/>
            <p14:sldId id="337"/>
            <p14:sldId id="34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-" initials="-" lastIdx="1" clrIdx="0"/>
  <p:cmAuthor id="1" name="Elbakour Emíra" initials="EE" lastIdx="3" clrIdx="1"/>
  <p:cmAuthor id="2" name="Göndör Péter" initials="GP" lastIdx="5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A4C8"/>
    <a:srgbClr val="6B90B9"/>
    <a:srgbClr val="619EB3"/>
    <a:srgbClr val="ADADAD"/>
    <a:srgbClr val="B8B8B8"/>
    <a:srgbClr val="FBCBA3"/>
    <a:srgbClr val="8BC7B4"/>
    <a:srgbClr val="B6B6B6"/>
    <a:srgbClr val="9D9D9D"/>
    <a:srgbClr val="A7A7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Közepesen sötét stílus 2 – 3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Közepesen sötét stílus 2 – 2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8FB837D-C827-4EFA-A057-4D05807E0F7C}" styleName="Téma alapján készült stílus 1 – 6. jelölőszín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0A1B5D5-9B99-4C35-A422-299274C87663}" styleName="Közepesen sötét stílus 1 – 6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Közepesen sötét stílus 2 – 6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Világos stílus 1 – 6. jelölőszín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Világos stílus 2 – 6. jelölőszín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6D9F66E-5EB9-4882-86FB-DCBF35E3C3E4}" styleName="Közepesen sötét stílus 4 – 6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AF606853-7671-496A-8E4F-DF71F8EC918B}" styleName="Sötét stílus 1 – 6. jelölőszín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38B1855-1B75-4FBE-930C-398BA8C253C6}" styleName="Téma alapján készült stílus 2 – 6. jelölőszín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8B1032C-EA38-4F05-BA0D-38AFFFC7BED3}" styleName="Világos stílus 3 – 6. jelölőszín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9672" autoAdjust="0"/>
  </p:normalViewPr>
  <p:slideViewPr>
    <p:cSldViewPr snapToObjects="1">
      <p:cViewPr varScale="1">
        <p:scale>
          <a:sx n="111" d="100"/>
          <a:sy n="111" d="100"/>
        </p:scale>
        <p:origin x="113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"/>
    </p:cViewPr>
  </p:outlineViewPr>
  <p:notesTextViewPr>
    <p:cViewPr>
      <p:scale>
        <a:sx n="75" d="100"/>
        <a:sy n="75" d="100"/>
      </p:scale>
      <p:origin x="0" y="0"/>
    </p:cViewPr>
  </p:notesTextViewPr>
  <p:notesViewPr>
    <p:cSldViewPr snapToObjects="1">
      <p:cViewPr varScale="1">
        <p:scale>
          <a:sx n="81" d="100"/>
          <a:sy n="81" d="100"/>
        </p:scale>
        <p:origin x="-3972" y="-102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Dunaujv&#225;ros%20paktum\munkan&#233;lk&#252;lis&#233;g%20EU-MO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Dunaujv&#225;ros%20paktum\munkan&#233;lk&#252;lis&#233;g%20EU-MO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gvvrcommon10\gvvrcommon10\lun01\NFU03\ROP%20IH\01_&#218;MFT\08_Kiemelt%20projektek\18_2014_2020\14_Felh&#237;v&#225;sok\TOP-5.1.1-15%20megyei%20paktumok\03_&#193;lt.k&#233;rd&#233;sek\Prezi\Miskolc%202020_02_21\Indik&#225;torok%20teljes&#237;t&#233;se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gvvrcommon10\gvvrcommon10\lun01\NFU03\ROP%20IH\01_&#218;MFT\08_Kiemelt%20projektek\18_2014_2020\14_Felh&#237;v&#225;sok\TOP-5.1.1-15%20megyei%20paktumok\03_&#193;lt.k&#233;rd&#233;sek\Prezi\Miskolc%202020_02_21\Indik&#225;torok%20teljes&#237;t&#233;se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gvvrcommon10\gvvrcommon10\lun01\NFU03\ROP%20IH\01_&#218;MFT\08_Kiemelt%20projektek\18_2014_2020\14_Felh&#237;v&#225;sok\TOP-5.1.1-15%20megyei%20paktumok\03_&#193;lt.k&#233;rd&#233;sek\Prezi\Miskolc%202020_02_21\Indik&#225;torok%20teljes&#237;t&#233;se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gvvrcommon10\gvvrcommon10\lun01\NFU03\ROP%20IH\01_&#218;MFT\08_Kiemelt%20projektek\18_2014_2020\14_Felh&#237;v&#225;sok\TOP-5.1.1-15%20megyei%20paktumok\03_&#193;lt.k&#233;rd&#233;sek\Prezi\Miskolc%202020_02_21\BAZ%20megye%20el&#337;rehalad&#225;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1668003305142415E-2"/>
          <c:y val="0.10190509230473561"/>
          <c:w val="0.72460345581802277"/>
          <c:h val="0.73978935386685052"/>
        </c:manualLayout>
      </c:layout>
      <c:lineChart>
        <c:grouping val="standard"/>
        <c:varyColors val="0"/>
        <c:ser>
          <c:idx val="2"/>
          <c:order val="0"/>
          <c:tx>
            <c:v>Európai Unió</c:v>
          </c:tx>
          <c:spPr>
            <a:ln w="25400">
              <a:solidFill>
                <a:schemeClr val="accent4">
                  <a:lumMod val="50000"/>
                </a:schemeClr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0"/>
                  <c:y val="2.7777777777777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DAA9-4967-8AD9-179D26A661E0}"/>
                </c:ext>
              </c:extLst>
            </c:dLbl>
            <c:dLbl>
              <c:idx val="1"/>
              <c:layout>
                <c:manualLayout>
                  <c:x val="0"/>
                  <c:y val="2.7777777777777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DAA9-4967-8AD9-179D26A661E0}"/>
                </c:ext>
              </c:extLst>
            </c:dLbl>
            <c:dLbl>
              <c:idx val="2"/>
              <c:layout>
                <c:manualLayout>
                  <c:x val="0"/>
                  <c:y val="1.85185185185185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DAA9-4967-8AD9-179D26A661E0}"/>
                </c:ext>
              </c:extLst>
            </c:dLbl>
            <c:dLbl>
              <c:idx val="3"/>
              <c:layout>
                <c:manualLayout>
                  <c:x val="1.9225668780783777E-3"/>
                  <c:y val="-1.3888888888888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DAA9-4967-8AD9-179D26A661E0}"/>
                </c:ext>
              </c:extLst>
            </c:dLbl>
            <c:dLbl>
              <c:idx val="4"/>
              <c:layout>
                <c:manualLayout>
                  <c:x val="0"/>
                  <c:y val="-1.85185185185185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DAA9-4967-8AD9-179D26A661E0}"/>
                </c:ext>
              </c:extLst>
            </c:dLbl>
            <c:dLbl>
              <c:idx val="5"/>
              <c:layout>
                <c:manualLayout>
                  <c:x val="0"/>
                  <c:y val="-2.31481481481481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DAA9-4967-8AD9-179D26A661E0}"/>
                </c:ext>
              </c:extLst>
            </c:dLbl>
            <c:dLbl>
              <c:idx val="6"/>
              <c:layout>
                <c:manualLayout>
                  <c:x val="1.9225668780783777E-3"/>
                  <c:y val="-2.7777777777777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DAA9-4967-8AD9-179D26A661E0}"/>
                </c:ext>
              </c:extLst>
            </c:dLbl>
            <c:dLbl>
              <c:idx val="7"/>
              <c:layout>
                <c:manualLayout>
                  <c:x val="1.9225668780783777E-3"/>
                  <c:y val="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DAA9-4967-8AD9-179D26A661E0}"/>
                </c:ext>
              </c:extLst>
            </c:dLbl>
            <c:dLbl>
              <c:idx val="8"/>
              <c:layout>
                <c:manualLayout>
                  <c:x val="0"/>
                  <c:y val="4.62962962962962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DAA9-4967-8AD9-179D26A661E0}"/>
                </c:ext>
              </c:extLst>
            </c:dLbl>
            <c:dLbl>
              <c:idx val="9"/>
              <c:layout>
                <c:manualLayout>
                  <c:x val="-5.7677006342351329E-3"/>
                  <c:y val="2.3148148148148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DAA9-4967-8AD9-179D26A661E0}"/>
                </c:ext>
              </c:extLst>
            </c:dLbl>
            <c:spPr>
              <a:noFill/>
            </c:spPr>
            <c:txPr>
              <a:bodyPr/>
              <a:lstStyle/>
              <a:p>
                <a:pPr>
                  <a:defRPr sz="1200">
                    <a:solidFill>
                      <a:schemeClr val="accent4">
                        <a:lumMod val="50000"/>
                      </a:schemeClr>
                    </a:solidFill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Munka1!$A$3:$A$12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Munka1!$D$3:$D$12</c:f>
              <c:numCache>
                <c:formatCode>General</c:formatCode>
                <c:ptCount val="10"/>
                <c:pt idx="0">
                  <c:v>9.6</c:v>
                </c:pt>
                <c:pt idx="1">
                  <c:v>9.6999999999999993</c:v>
                </c:pt>
                <c:pt idx="2">
                  <c:v>10.5</c:v>
                </c:pt>
                <c:pt idx="3">
                  <c:v>10.9</c:v>
                </c:pt>
                <c:pt idx="4">
                  <c:v>10.199999999999999</c:v>
                </c:pt>
                <c:pt idx="5">
                  <c:v>9.4</c:v>
                </c:pt>
                <c:pt idx="6">
                  <c:v>8.6</c:v>
                </c:pt>
                <c:pt idx="7">
                  <c:v>7.6</c:v>
                </c:pt>
                <c:pt idx="8">
                  <c:v>6.8</c:v>
                </c:pt>
                <c:pt idx="9">
                  <c:v>6.3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B-DAA9-4967-8AD9-179D26A661E0}"/>
            </c:ext>
          </c:extLst>
        </c:ser>
        <c:ser>
          <c:idx val="3"/>
          <c:order val="1"/>
          <c:tx>
            <c:v>Magyarország</c:v>
          </c:tx>
          <c:spPr>
            <a:ln w="25400">
              <a:solidFill>
                <a:schemeClr val="accent2">
                  <a:lumMod val="75000"/>
                </a:schemeClr>
              </a:solidFill>
            </a:ln>
          </c:spPr>
          <c:marker>
            <c:symbol val="none"/>
          </c:marker>
          <c:dLbls>
            <c:dLbl>
              <c:idx val="3"/>
              <c:layout>
                <c:manualLayout>
                  <c:x val="0"/>
                  <c:y val="1.85185185185185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DAA9-4967-8AD9-179D26A661E0}"/>
                </c:ext>
              </c:extLst>
            </c:dLbl>
            <c:dLbl>
              <c:idx val="5"/>
              <c:layout>
                <c:manualLayout>
                  <c:x val="1.9225668780783777E-3"/>
                  <c:y val="6.48144502770486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DAA9-4967-8AD9-179D26A661E0}"/>
                </c:ext>
              </c:extLst>
            </c:dLbl>
            <c:dLbl>
              <c:idx val="9"/>
              <c:layout>
                <c:manualLayout>
                  <c:x val="-7.6902675123135108E-3"/>
                  <c:y val="1.3888888888888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DAA9-4967-8AD9-179D26A661E0}"/>
                </c:ext>
              </c:extLst>
            </c:dLbl>
            <c:spPr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Munka1!$A$3:$A$12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Munka1!$E$3:$E$12</c:f>
              <c:numCache>
                <c:formatCode>0.0</c:formatCode>
                <c:ptCount val="10"/>
                <c:pt idx="0">
                  <c:v>11.2</c:v>
                </c:pt>
                <c:pt idx="1">
                  <c:v>11</c:v>
                </c:pt>
                <c:pt idx="2">
                  <c:v>11</c:v>
                </c:pt>
                <c:pt idx="3">
                  <c:v>10.199999999999999</c:v>
                </c:pt>
                <c:pt idx="4">
                  <c:v>7.7</c:v>
                </c:pt>
                <c:pt idx="5">
                  <c:v>6.8</c:v>
                </c:pt>
                <c:pt idx="6">
                  <c:v>5.0999999999999996</c:v>
                </c:pt>
                <c:pt idx="7">
                  <c:v>4.2</c:v>
                </c:pt>
                <c:pt idx="8">
                  <c:v>3.7</c:v>
                </c:pt>
                <c:pt idx="9">
                  <c:v>3.4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F-DAA9-4967-8AD9-179D26A661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5304832"/>
        <c:axId val="82618624"/>
      </c:lineChart>
      <c:valAx>
        <c:axId val="82618624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hu-HU"/>
          </a:p>
        </c:txPr>
        <c:crossAx val="125304832"/>
        <c:crosses val="max"/>
        <c:crossBetween val="between"/>
      </c:valAx>
      <c:catAx>
        <c:axId val="125304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hu-HU"/>
          </a:p>
        </c:txPr>
        <c:crossAx val="82618624"/>
        <c:crosses val="autoZero"/>
        <c:auto val="1"/>
        <c:lblAlgn val="ctr"/>
        <c:lblOffset val="100"/>
        <c:noMultiLvlLbl val="0"/>
      </c:catAx>
    </c:plotArea>
    <c:legend>
      <c:legendPos val="r"/>
      <c:legendEntry>
        <c:idx val="0"/>
        <c:txPr>
          <a:bodyPr/>
          <a:lstStyle/>
          <a:p>
            <a:pPr>
              <a:defRPr sz="1400"/>
            </a:pPr>
            <a:endParaRPr lang="hu-HU"/>
          </a:p>
        </c:txPr>
      </c:legendEntry>
      <c:legendEntry>
        <c:idx val="1"/>
        <c:txPr>
          <a:bodyPr/>
          <a:lstStyle/>
          <a:p>
            <a:pPr>
              <a:defRPr sz="1400"/>
            </a:pPr>
            <a:endParaRPr lang="hu-HU"/>
          </a:p>
        </c:txPr>
      </c:legendEntry>
      <c:layout>
        <c:manualLayout>
          <c:xMode val="edge"/>
          <c:yMode val="edge"/>
          <c:x val="0.83894411636045507"/>
          <c:y val="0.22818608193811682"/>
          <c:w val="0.15272255030621174"/>
          <c:h val="0.49651808223204497"/>
        </c:manualLayout>
      </c:layout>
      <c:overlay val="0"/>
      <c:txPr>
        <a:bodyPr/>
        <a:lstStyle/>
        <a:p>
          <a:pPr>
            <a:defRPr sz="1000"/>
          </a:pPr>
          <a:endParaRPr lang="hu-HU"/>
        </a:p>
      </c:txPr>
    </c:legend>
    <c:plotVisOnly val="1"/>
    <c:dispBlanksAs val="gap"/>
    <c:showDLblsOverMax val="0"/>
  </c:chart>
  <c:spPr>
    <a:noFill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1668003305142415E-2"/>
          <c:y val="0.10190509230473561"/>
          <c:w val="0.72460345581802277"/>
          <c:h val="0.73978935386685052"/>
        </c:manualLayout>
      </c:layout>
      <c:lineChart>
        <c:grouping val="standard"/>
        <c:varyColors val="0"/>
        <c:ser>
          <c:idx val="0"/>
          <c:order val="0"/>
          <c:tx>
            <c:v>Európai Unió</c:v>
          </c:tx>
          <c:spPr>
            <a:ln w="57150" cap="sq">
              <a:solidFill>
                <a:schemeClr val="accent1">
                  <a:lumMod val="75000"/>
                </a:schemeClr>
              </a:solidFill>
              <a:bevel/>
            </a:ln>
          </c:spPr>
          <c:marker>
            <c:symbol val="none"/>
          </c:marker>
          <c:dLbls>
            <c:dLbl>
              <c:idx val="0"/>
              <c:layout>
                <c:manualLayout>
                  <c:x val="0"/>
                  <c:y val="2.7777777777777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AA9-4967-8AD9-179D26A661E0}"/>
                </c:ext>
              </c:extLst>
            </c:dLbl>
            <c:dLbl>
              <c:idx val="1"/>
              <c:layout>
                <c:manualLayout>
                  <c:x val="0"/>
                  <c:y val="3.24074074074074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AA9-4967-8AD9-179D26A661E0}"/>
                </c:ext>
              </c:extLst>
            </c:dLbl>
            <c:dLbl>
              <c:idx val="2"/>
              <c:layout>
                <c:manualLayout>
                  <c:x val="0"/>
                  <c:y val="2.7777777777777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AA9-4967-8AD9-179D26A661E0}"/>
                </c:ext>
              </c:extLst>
            </c:dLbl>
            <c:dLbl>
              <c:idx val="3"/>
              <c:layout>
                <c:manualLayout>
                  <c:x val="0"/>
                  <c:y val="1.3888888888888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AA9-4967-8AD9-179D26A661E0}"/>
                </c:ext>
              </c:extLst>
            </c:dLbl>
            <c:dLbl>
              <c:idx val="4"/>
              <c:layout>
                <c:manualLayout>
                  <c:x val="0"/>
                  <c:y val="1.38888888888888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AA9-4967-8AD9-179D26A661E0}"/>
                </c:ext>
              </c:extLst>
            </c:dLbl>
            <c:dLbl>
              <c:idx val="5"/>
              <c:layout>
                <c:manualLayout>
                  <c:x val="0"/>
                  <c:y val="-5.0925925925925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AA9-4967-8AD9-179D26A661E0}"/>
                </c:ext>
              </c:extLst>
            </c:dLbl>
            <c:dLbl>
              <c:idx val="6"/>
              <c:layout>
                <c:manualLayout>
                  <c:x val="0"/>
                  <c:y val="1.3888888888888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AA9-4967-8AD9-179D26A661E0}"/>
                </c:ext>
              </c:extLst>
            </c:dLbl>
            <c:dLbl>
              <c:idx val="7"/>
              <c:layout>
                <c:manualLayout>
                  <c:x val="0"/>
                  <c:y val="2.3148148148148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AA9-4967-8AD9-179D26A661E0}"/>
                </c:ext>
              </c:extLst>
            </c:dLbl>
            <c:dLbl>
              <c:idx val="8"/>
              <c:layout>
                <c:manualLayout>
                  <c:x val="1.9225668780783777E-3"/>
                  <c:y val="2.7777777777777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AA9-4967-8AD9-179D26A661E0}"/>
                </c:ext>
              </c:extLst>
            </c:dLbl>
            <c:dLbl>
              <c:idx val="9"/>
              <c:layout>
                <c:manualLayout>
                  <c:x val="-1.5380535024627022E-2"/>
                  <c:y val="2.3148148148148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AA9-4967-8AD9-179D26A661E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accent4">
                        <a:lumMod val="75000"/>
                      </a:schemeClr>
                    </a:solidFill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Munka1!$A$3:$A$12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Munka1!$B$3:$B$12</c:f>
              <c:numCache>
                <c:formatCode>0.0</c:formatCode>
                <c:ptCount val="10"/>
                <c:pt idx="0">
                  <c:v>64.099999999999994</c:v>
                </c:pt>
                <c:pt idx="1">
                  <c:v>64.2</c:v>
                </c:pt>
                <c:pt idx="2">
                  <c:v>64.099999999999994</c:v>
                </c:pt>
                <c:pt idx="3">
                  <c:v>64.099999999999994</c:v>
                </c:pt>
                <c:pt idx="4">
                  <c:v>64.8</c:v>
                </c:pt>
                <c:pt idx="5">
                  <c:v>65.599999999999994</c:v>
                </c:pt>
                <c:pt idx="6">
                  <c:v>66.599999999999994</c:v>
                </c:pt>
                <c:pt idx="7">
                  <c:v>67.599999999999994</c:v>
                </c:pt>
                <c:pt idx="8">
                  <c:v>68.599999999999994</c:v>
                </c:pt>
                <c:pt idx="9">
                  <c:v>69.2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DAA9-4967-8AD9-179D26A661E0}"/>
            </c:ext>
          </c:extLst>
        </c:ser>
        <c:ser>
          <c:idx val="1"/>
          <c:order val="1"/>
          <c:tx>
            <c:v>Magyarország</c:v>
          </c:tx>
          <c:spPr>
            <a:ln w="57150" cap="sq">
              <a:solidFill>
                <a:schemeClr val="accent2">
                  <a:lumMod val="60000"/>
                  <a:lumOff val="40000"/>
                </a:schemeClr>
              </a:solidFill>
              <a:bevel/>
            </a:ln>
          </c:spPr>
          <c:marker>
            <c:symbol val="none"/>
          </c:marker>
          <c:dLbls>
            <c:dLbl>
              <c:idx val="5"/>
              <c:layout>
                <c:manualLayout>
                  <c:x val="-1.9225668780783777E-3"/>
                  <c:y val="-1.3888888888888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AA9-4967-8AD9-179D26A661E0}"/>
                </c:ext>
              </c:extLst>
            </c:dLbl>
            <c:dLbl>
              <c:idx val="6"/>
              <c:layout>
                <c:manualLayout>
                  <c:x val="0"/>
                  <c:y val="6.9444444444444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DAA9-4967-8AD9-179D26A661E0}"/>
                </c:ext>
              </c:extLst>
            </c:dLbl>
            <c:dLbl>
              <c:idx val="7"/>
              <c:layout>
                <c:manualLayout>
                  <c:x val="0"/>
                  <c:y val="-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AA9-4967-8AD9-179D26A661E0}"/>
                </c:ext>
              </c:extLst>
            </c:dLbl>
            <c:dLbl>
              <c:idx val="8"/>
              <c:layout>
                <c:manualLayout>
                  <c:x val="0"/>
                  <c:y val="-4.62962962962962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DAA9-4967-8AD9-179D26A661E0}"/>
                </c:ext>
              </c:extLst>
            </c:dLbl>
            <c:dLbl>
              <c:idx val="9"/>
              <c:layout>
                <c:manualLayout>
                  <c:x val="-7.6902675123135108E-3"/>
                  <c:y val="-3.70370370370370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DAA9-4967-8AD9-179D26A661E0}"/>
                </c:ext>
              </c:extLst>
            </c:dLbl>
            <c:spPr>
              <a:solidFill>
                <a:schemeClr val="accent2">
                  <a:lumMod val="40000"/>
                  <a:lumOff val="60000"/>
                </a:schemeClr>
              </a:solidFill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Munka1!$A$3:$A$12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Munka1!$C$3:$C$12</c:f>
              <c:numCache>
                <c:formatCode>0.0</c:formatCode>
                <c:ptCount val="10"/>
                <c:pt idx="0">
                  <c:v>54.9</c:v>
                </c:pt>
                <c:pt idx="1">
                  <c:v>55.4</c:v>
                </c:pt>
                <c:pt idx="2">
                  <c:v>56.7</c:v>
                </c:pt>
                <c:pt idx="3">
                  <c:v>58.1</c:v>
                </c:pt>
                <c:pt idx="4">
                  <c:v>61.8</c:v>
                </c:pt>
                <c:pt idx="5">
                  <c:v>63.9</c:v>
                </c:pt>
                <c:pt idx="6">
                  <c:v>66.5</c:v>
                </c:pt>
                <c:pt idx="7">
                  <c:v>68.2</c:v>
                </c:pt>
                <c:pt idx="8">
                  <c:v>69.2</c:v>
                </c:pt>
                <c:pt idx="9">
                  <c:v>70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0-DAA9-4967-8AD9-179D26A661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8171392"/>
        <c:axId val="38172928"/>
      </c:lineChart>
      <c:catAx>
        <c:axId val="3817139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8172928"/>
        <c:crosses val="autoZero"/>
        <c:auto val="1"/>
        <c:lblAlgn val="ctr"/>
        <c:lblOffset val="100"/>
        <c:noMultiLvlLbl val="0"/>
      </c:catAx>
      <c:valAx>
        <c:axId val="38172928"/>
        <c:scaling>
          <c:orientation val="minMax"/>
          <c:min val="50"/>
        </c:scaling>
        <c:delete val="0"/>
        <c:axPos val="l"/>
        <c:majorGridlines>
          <c:spPr>
            <a:ln>
              <a:noFill/>
            </a:ln>
          </c:spPr>
        </c:majorGridlines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hu-HU"/>
          </a:p>
        </c:txPr>
        <c:crossAx val="38171392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400"/>
            </a:pPr>
            <a:endParaRPr lang="hu-HU"/>
          </a:p>
        </c:txPr>
      </c:legendEntry>
      <c:legendEntry>
        <c:idx val="1"/>
        <c:txPr>
          <a:bodyPr/>
          <a:lstStyle/>
          <a:p>
            <a:pPr>
              <a:defRPr sz="1400"/>
            </a:pPr>
            <a:endParaRPr lang="hu-HU"/>
          </a:p>
        </c:txPr>
      </c:legendEntry>
      <c:layout>
        <c:manualLayout>
          <c:xMode val="edge"/>
          <c:yMode val="edge"/>
          <c:x val="0.83894411636045507"/>
          <c:y val="0.14069653899634851"/>
          <c:w val="0.15272255030621174"/>
          <c:h val="0.49651808223204497"/>
        </c:manualLayout>
      </c:layout>
      <c:overlay val="0"/>
      <c:txPr>
        <a:bodyPr/>
        <a:lstStyle/>
        <a:p>
          <a:pPr>
            <a:defRPr sz="1000"/>
          </a:pPr>
          <a:endParaRPr lang="hu-HU"/>
        </a:p>
      </c:txPr>
    </c:legend>
    <c:plotVisOnly val="1"/>
    <c:dispBlanksAs val="gap"/>
    <c:showDLblsOverMax val="0"/>
  </c:chart>
  <c:spPr>
    <a:noFill/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 dirty="0"/>
              <a:t>TOP prioritások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view3D>
      <c:rotX val="40"/>
      <c:rotY val="0"/>
      <c:depthPercent val="100"/>
      <c:rAngAx val="0"/>
      <c:perspective val="5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3267825896762904E-2"/>
          <c:y val="8.7085916347466985E-2"/>
          <c:w val="0.50972987751531063"/>
          <c:h val="0.89928074287036197"/>
        </c:manualLayout>
      </c:layout>
      <c:pie3DChart>
        <c:varyColors val="1"/>
        <c:ser>
          <c:idx val="0"/>
          <c:order val="0"/>
          <c:tx>
            <c:strRef>
              <c:f>Munka1!$B$1</c:f>
              <c:strCache>
                <c:ptCount val="1"/>
                <c:pt idx="0">
                  <c:v>TOP prioritások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42BD-49DF-B75E-B2FD76696130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6-F60F-4B01-AF09-B551EE5FC305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42BD-49DF-B75E-B2FD76696130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F60F-4B01-AF09-B551EE5FC305}"/>
              </c:ext>
            </c:extLst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F60F-4B01-AF09-B551EE5FC305}"/>
              </c:ext>
            </c:extLst>
          </c:dPt>
          <c:dPt>
            <c:idx val="5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F60F-4B01-AF09-B551EE5FC305}"/>
              </c:ext>
            </c:extLst>
          </c:dPt>
          <c:dPt>
            <c:idx val="6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0-56D1-48A7-864B-26B6695C8EB3}"/>
              </c:ext>
            </c:extLst>
          </c:dPt>
          <c:dLbls>
            <c:dLbl>
              <c:idx val="3"/>
              <c:layout>
                <c:manualLayout>
                  <c:x val="1.2192366579177603E-2"/>
                  <c:y val="-6.645376946664824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60F-4B01-AF09-B551EE5FC305}"/>
                </c:ext>
              </c:extLst>
            </c:dLbl>
            <c:dLbl>
              <c:idx val="4"/>
              <c:layout>
                <c:manualLayout>
                  <c:x val="1.2139982502187226E-2"/>
                  <c:y val="-5.7138368926431669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/>
                      <a:t>7%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60F-4B01-AF09-B551EE5FC305}"/>
                </c:ext>
              </c:extLst>
            </c:dLbl>
            <c:dLbl>
              <c:idx val="5"/>
              <c:layout>
                <c:manualLayout>
                  <c:x val="6.8077427821522304E-2"/>
                  <c:y val="-8.9000130429205168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/>
                      <a:t>32%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60F-4B01-AF09-B551EE5FC305}"/>
                </c:ext>
              </c:extLst>
            </c:dLbl>
            <c:dLbl>
              <c:idx val="6"/>
              <c:layout>
                <c:manualLayout>
                  <c:x val="1.8371062992125983E-2"/>
                  <c:y val="1.8750316456316927E-4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6D1-48A7-864B-26B6695C8EB3}"/>
                </c:ext>
              </c:extLst>
            </c:dLbl>
            <c:numFmt formatCode="General" sourceLinked="0"/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Munka1!$A$2:$A$8</c:f>
              <c:strCache>
                <c:ptCount val="7"/>
                <c:pt idx="0">
                  <c:v> 1. Gazdasági környezet fejlesztése a foglalkoztatás elősegítésére </c:v>
                </c:pt>
                <c:pt idx="1">
                  <c:v> 2. Vállalkozásbarát, népességmegtartó településfejlesztés </c:v>
                </c:pt>
                <c:pt idx="2">
                  <c:v> 3. Alacsony széndioxid kibocsátású gazdaságra való áttérés </c:v>
                </c:pt>
                <c:pt idx="3">
                  <c:v> 4. Helyi közösségi szolgáltatások  fejlesztése  </c:v>
                </c:pt>
                <c:pt idx="4">
                  <c:v> 5. Emberi erőforrás fejlesztés, foglalkoztatás-ösztönzés  és társadalmi együttműködés </c:v>
                </c:pt>
                <c:pt idx="5">
                  <c:v> 6. Fenntartható  városfejlesztés a megyei jogú városokban </c:v>
                </c:pt>
                <c:pt idx="6">
                  <c:v> 7. CLLD </c:v>
                </c:pt>
              </c:strCache>
            </c:strRef>
          </c:cat>
          <c:val>
            <c:numRef>
              <c:f>Munka1!$B$2:$B$8</c:f>
              <c:numCache>
                <c:formatCode>_(* #,##0.00_);_(* \(#,##0.00\);_(* "-"??_);_(@_)</c:formatCode>
                <c:ptCount val="7"/>
                <c:pt idx="0">
                  <c:v>298.45049812650922</c:v>
                </c:pt>
                <c:pt idx="1">
                  <c:v>147.78507728092504</c:v>
                </c:pt>
                <c:pt idx="2">
                  <c:v>200.98574075932021</c:v>
                </c:pt>
                <c:pt idx="3">
                  <c:v>61.769141519376689</c:v>
                </c:pt>
                <c:pt idx="4">
                  <c:v>89.691485553852075</c:v>
                </c:pt>
                <c:pt idx="5">
                  <c:v>387.0421506821346</c:v>
                </c:pt>
                <c:pt idx="6">
                  <c:v>45.644259764526296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6D1-48A7-864B-26B6695C8EB3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5400">
          <a:noFill/>
        </a:ln>
        <a:effectLst/>
      </c:spPr>
    </c:plotArea>
    <c:legend>
      <c:legendPos val="r"/>
      <c:layout>
        <c:manualLayout>
          <c:xMode val="edge"/>
          <c:yMode val="edge"/>
          <c:x val="0.53888888888888886"/>
          <c:y val="0.14793301914625587"/>
          <c:w val="0.45277777777777778"/>
          <c:h val="0.7856046234558944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zero"/>
    <c:showDLblsOverMax val="0"/>
  </c:chart>
  <c:spPr>
    <a:gradFill flip="none" rotWithShape="1">
      <a:gsLst>
        <a:gs pos="0">
          <a:schemeClr val="bg1"/>
        </a:gs>
        <a:gs pos="74000">
          <a:srgbClr val="B8B8B8"/>
        </a:gs>
        <a:gs pos="83000">
          <a:srgbClr val="B2B2B2"/>
        </a:gs>
        <a:gs pos="100000">
          <a:srgbClr val="9D9D9D"/>
        </a:gs>
      </a:gsLst>
      <a:lin ang="5400000" scaled="1"/>
      <a:tileRect/>
    </a:gradFill>
    <a:ln w="9525" cap="flat" cmpd="sng" algn="ctr">
      <a:noFill/>
      <a:round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hart>
    <c:title>
      <c:tx>
        <c:rich>
          <a:bodyPr/>
          <a:lstStyle/>
          <a:p>
            <a:pPr>
              <a:defRPr/>
            </a:pPr>
            <a:r>
              <a:rPr lang="hu-HU" sz="1600" b="1" i="0" baseline="0">
                <a:effectLst/>
              </a:rPr>
              <a:t>Programba bevontak száma - PO25 (%)</a:t>
            </a:r>
            <a:endParaRPr lang="hu-HU" sz="1600">
              <a:effectLst/>
            </a:endParaRPr>
          </a:p>
          <a:p>
            <a:pPr>
              <a:defRPr/>
            </a:pPr>
            <a:r>
              <a:rPr lang="hu-HU" sz="1600" b="1" i="0" baseline="0">
                <a:effectLst/>
              </a:rPr>
              <a:t>az indikátorcél  arányában</a:t>
            </a:r>
            <a:endParaRPr lang="hu-HU" sz="1600">
              <a:effectLst/>
            </a:endParaRPr>
          </a:p>
          <a:p>
            <a:pPr>
              <a:defRPr/>
            </a:pPr>
            <a:endParaRPr lang="en-US"/>
          </a:p>
        </c:rich>
      </c:tx>
      <c:layout>
        <c:manualLayout>
          <c:xMode val="edge"/>
          <c:yMode val="edge"/>
          <c:x val="0.1445073738803952"/>
          <c:y val="0.10883407669619408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1453667402470212"/>
          <c:y val="0.14075527054113124"/>
          <c:w val="0.83630621172353459"/>
          <c:h val="0.692835100152753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Munka1!$E$4</c:f>
              <c:strCache>
                <c:ptCount val="1"/>
              </c:strCache>
            </c:strRef>
          </c:tx>
          <c:spPr>
            <a:gradFill>
              <a:gsLst>
                <a:gs pos="0">
                  <a:srgbClr val="29A3A3"/>
                </a:gs>
                <a:gs pos="100000">
                  <a:srgbClr val="2EC8C4"/>
                </a:gs>
              </a:gsLst>
              <a:lin ang="5400000" scaled="1"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E873-45FD-8EEA-803D3BDF0427}"/>
              </c:ext>
            </c:extLst>
          </c:dPt>
          <c:dPt>
            <c:idx val="3"/>
            <c:invertIfNegative val="0"/>
            <c:bubble3D val="0"/>
            <c:spPr>
              <a:gradFill>
                <a:gsLst>
                  <a:gs pos="0">
                    <a:schemeClr val="tx2">
                      <a:lumMod val="75000"/>
                    </a:schemeClr>
                  </a:gs>
                  <a:gs pos="100000">
                    <a:schemeClr val="tx2">
                      <a:lumMod val="60000"/>
                      <a:lumOff val="40000"/>
                    </a:schemeClr>
                  </a:gs>
                </a:gsLst>
                <a:lin ang="5400000" scaled="1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E873-45FD-8EEA-803D3BDF0427}"/>
              </c:ext>
            </c:extLst>
          </c:dPt>
          <c:dPt>
            <c:idx val="4"/>
            <c:invertIfNegative val="0"/>
            <c:bubble3D val="0"/>
            <c:spPr>
              <a:gradFill>
                <a:gsLst>
                  <a:gs pos="0">
                    <a:schemeClr val="tx2">
                      <a:lumMod val="75000"/>
                    </a:schemeClr>
                  </a:gs>
                  <a:gs pos="100000">
                    <a:schemeClr val="tx2">
                      <a:lumMod val="60000"/>
                      <a:lumOff val="40000"/>
                    </a:schemeClr>
                  </a:gs>
                </a:gsLst>
                <a:lin ang="5400000" scaled="1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E873-45FD-8EEA-803D3BDF0427}"/>
              </c:ext>
            </c:extLst>
          </c:dPt>
          <c:dLbls>
            <c:dLbl>
              <c:idx val="0"/>
              <c:layout>
                <c:manualLayout>
                  <c:x val="0"/>
                  <c:y val="9.17946813995630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873-45FD-8EEA-803D3BDF0427}"/>
                </c:ext>
              </c:extLst>
            </c:dLbl>
            <c:dLbl>
              <c:idx val="1"/>
              <c:layout>
                <c:manualLayout>
                  <c:x val="0"/>
                  <c:y val="9.26349872150147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873-45FD-8EEA-803D3BDF0427}"/>
                </c:ext>
              </c:extLst>
            </c:dLbl>
            <c:dLbl>
              <c:idx val="2"/>
              <c:layout>
                <c:manualLayout>
                  <c:x val="2.7777857198940702E-3"/>
                  <c:y val="9.22148343072888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873-45FD-8EEA-803D3BDF0427}"/>
                </c:ext>
              </c:extLst>
            </c:dLbl>
            <c:dLbl>
              <c:idx val="3"/>
              <c:layout>
                <c:manualLayout>
                  <c:x val="0"/>
                  <c:y val="8.93595985153822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873-45FD-8EEA-803D3BDF0427}"/>
                </c:ext>
              </c:extLst>
            </c:dLbl>
            <c:dLbl>
              <c:idx val="4"/>
              <c:layout>
                <c:manualLayout>
                  <c:x val="2.7931812068610205E-3"/>
                  <c:y val="9.23812660685209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873-45FD-8EEA-803D3BDF0427}"/>
                </c:ext>
              </c:extLst>
            </c:dLbl>
            <c:spPr>
              <a:solidFill>
                <a:sysClr val="window" lastClr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Munka1!$B$7:$B$11</c:f>
              <c:strCache>
                <c:ptCount val="5"/>
                <c:pt idx="0">
                  <c:v>TOP 5.1.1</c:v>
                </c:pt>
                <c:pt idx="1">
                  <c:v>TOP 5.1.2</c:v>
                </c:pt>
                <c:pt idx="2">
                  <c:v>TOP 6.8.2</c:v>
                </c:pt>
                <c:pt idx="3">
                  <c:v>BAZ megye 5.1.1</c:v>
                </c:pt>
                <c:pt idx="4">
                  <c:v>BAZ megye 5.1.2</c:v>
                </c:pt>
              </c:strCache>
            </c:strRef>
          </c:cat>
          <c:val>
            <c:numRef>
              <c:f>Munka1!$E$7:$E$11</c:f>
              <c:numCache>
                <c:formatCode>0.0%</c:formatCode>
                <c:ptCount val="5"/>
                <c:pt idx="0">
                  <c:v>0.74212901805372078</c:v>
                </c:pt>
                <c:pt idx="1">
                  <c:v>0.78710295728368018</c:v>
                </c:pt>
                <c:pt idx="2">
                  <c:v>0.76373787834263884</c:v>
                </c:pt>
                <c:pt idx="3">
                  <c:v>0.66</c:v>
                </c:pt>
                <c:pt idx="4">
                  <c:v>0.88555240793201129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873-45FD-8EEA-803D3BDF04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2"/>
        <c:overlap val="-10"/>
        <c:axId val="157039616"/>
        <c:axId val="157438720"/>
      </c:barChart>
      <c:catAx>
        <c:axId val="157039616"/>
        <c:scaling>
          <c:orientation val="minMax"/>
        </c:scaling>
        <c:delete val="0"/>
        <c:axPos val="b"/>
        <c:numFmt formatCode="General" sourceLinked="0"/>
        <c:majorTickMark val="out"/>
        <c:minorTickMark val="cross"/>
        <c:tickLblPos val="low"/>
        <c:spPr>
          <a:ln>
            <a:solidFill>
              <a:schemeClr val="tx1">
                <a:tint val="75000"/>
                <a:shade val="95000"/>
                <a:satMod val="105000"/>
              </a:schemeClr>
            </a:solidFill>
          </a:ln>
        </c:spPr>
        <c:txPr>
          <a:bodyPr rot="0" vert="horz"/>
          <a:lstStyle/>
          <a:p>
            <a: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hu-HU"/>
          </a:p>
        </c:txPr>
        <c:crossAx val="157438720"/>
        <c:crosses val="autoZero"/>
        <c:auto val="0"/>
        <c:lblAlgn val="ctr"/>
        <c:lblOffset val="100"/>
        <c:tickMarkSkip val="1000"/>
        <c:noMultiLvlLbl val="0"/>
      </c:catAx>
      <c:valAx>
        <c:axId val="157438720"/>
        <c:scaling>
          <c:orientation val="minMax"/>
          <c:max val="1.25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>
                    <a:lumMod val="65000"/>
                  </a:schemeClr>
                </a:solidFill>
              </a:defRPr>
            </a:pPr>
            <a:endParaRPr lang="hu-HU"/>
          </a:p>
        </c:txPr>
        <c:crossAx val="157039616"/>
        <c:crosses val="autoZero"/>
        <c:crossBetween val="between"/>
        <c:majorUnit val="0.5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/>
          <a:lstStyle/>
          <a:p>
            <a:pPr>
              <a:defRPr/>
            </a:pPr>
            <a:r>
              <a:rPr lang="hu-HU" sz="1600"/>
              <a:t>Álláshoz jutók száma - PR25</a:t>
            </a:r>
            <a:r>
              <a:rPr lang="hu-HU" sz="1600" baseline="0"/>
              <a:t> (%)</a:t>
            </a:r>
          </a:p>
          <a:p>
            <a:pPr>
              <a:defRPr/>
            </a:pPr>
            <a:r>
              <a:rPr lang="hu-HU" sz="1600" baseline="0"/>
              <a:t>az indikátorcél  arányában</a:t>
            </a:r>
            <a:endParaRPr lang="en-US" sz="1600"/>
          </a:p>
        </c:rich>
      </c:tx>
      <c:layout>
        <c:manualLayout>
          <c:xMode val="edge"/>
          <c:yMode val="edge"/>
          <c:x val="0.1837188266336969"/>
          <c:y val="0.10000918719567414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8371060335205623E-2"/>
          <c:y val="0.17242692842554314"/>
          <c:w val="0.86243262720448943"/>
          <c:h val="0.678738917099099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Munka1!$E$15</c:f>
              <c:strCache>
                <c:ptCount val="1"/>
              </c:strCache>
            </c:strRef>
          </c:tx>
          <c:spPr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F484-4179-B645-6144D3099DDC}"/>
              </c:ext>
            </c:extLst>
          </c:dPt>
          <c:dPt>
            <c:idx val="3"/>
            <c:invertIfNegative val="0"/>
            <c:bubble3D val="0"/>
            <c:spPr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5400000" scaled="1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F484-4179-B645-6144D3099DDC}"/>
              </c:ext>
            </c:extLst>
          </c:dPt>
          <c:dPt>
            <c:idx val="4"/>
            <c:invertIfNegative val="0"/>
            <c:bubble3D val="0"/>
            <c:spPr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5400000" scaled="1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F484-4179-B645-6144D3099DDC}"/>
              </c:ext>
            </c:extLst>
          </c:dPt>
          <c:dLbls>
            <c:dLbl>
              <c:idx val="0"/>
              <c:layout>
                <c:manualLayout>
                  <c:x val="0"/>
                  <c:y val="9.82961768333175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484-4179-B645-6144D3099DDC}"/>
                </c:ext>
              </c:extLst>
            </c:dLbl>
            <c:dLbl>
              <c:idx val="1"/>
              <c:layout>
                <c:manualLayout>
                  <c:x val="2.7777777777777779E-3"/>
                  <c:y val="9.42804288018214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484-4179-B645-6144D3099DDC}"/>
                </c:ext>
              </c:extLst>
            </c:dLbl>
            <c:dLbl>
              <c:idx val="2"/>
              <c:layout>
                <c:manualLayout>
                  <c:x val="0"/>
                  <c:y val="9.94598867912595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484-4179-B645-6144D3099DDC}"/>
                </c:ext>
              </c:extLst>
            </c:dLbl>
            <c:dLbl>
              <c:idx val="3"/>
              <c:layout>
                <c:manualLayout>
                  <c:x val="0"/>
                  <c:y val="9.88783480378205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484-4179-B645-6144D3099DDC}"/>
                </c:ext>
              </c:extLst>
            </c:dLbl>
            <c:dLbl>
              <c:idx val="4"/>
              <c:layout>
                <c:manualLayout>
                  <c:x val="0"/>
                  <c:y val="9.23694779116465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484-4179-B645-6144D3099DDC}"/>
                </c:ext>
              </c:extLst>
            </c:dLbl>
            <c:spPr>
              <a:solidFill>
                <a:sysClr val="window" lastClr="FFFFFF">
                  <a:alpha val="95000"/>
                </a:sys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Munka1!$B$18:$B$22</c:f>
              <c:strCache>
                <c:ptCount val="5"/>
                <c:pt idx="0">
                  <c:v>TOP 5.1.1</c:v>
                </c:pt>
                <c:pt idx="1">
                  <c:v>TOP 5.1.2</c:v>
                </c:pt>
                <c:pt idx="2">
                  <c:v>TOP 6.8.2</c:v>
                </c:pt>
                <c:pt idx="3">
                  <c:v>BAZ megye 5.1.1</c:v>
                </c:pt>
                <c:pt idx="4">
                  <c:v>BAZ megye 5.1.2</c:v>
                </c:pt>
              </c:strCache>
            </c:strRef>
          </c:cat>
          <c:val>
            <c:numRef>
              <c:f>Munka1!$E$18:$E$22</c:f>
              <c:numCache>
                <c:formatCode>0.0%</c:formatCode>
                <c:ptCount val="5"/>
                <c:pt idx="0">
                  <c:v>0.91026494474770336</c:v>
                </c:pt>
                <c:pt idx="1">
                  <c:v>0.95159827703468602</c:v>
                </c:pt>
                <c:pt idx="2">
                  <c:v>0.89650081204783705</c:v>
                </c:pt>
                <c:pt idx="3">
                  <c:v>0.81322314049586775</c:v>
                </c:pt>
                <c:pt idx="4">
                  <c:v>1.3792544570502432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484-4179-B645-6144D3099D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2"/>
        <c:overlap val="-10"/>
        <c:axId val="175571712"/>
        <c:axId val="175573632"/>
      </c:barChart>
      <c:catAx>
        <c:axId val="1755717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tx1">
                <a:tint val="75000"/>
                <a:shade val="95000"/>
                <a:satMod val="105000"/>
              </a:schemeClr>
            </a:solidFill>
          </a:ln>
        </c:spPr>
        <c:txPr>
          <a:bodyPr/>
          <a:lstStyle/>
          <a:p>
            <a: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hu-HU"/>
          </a:p>
        </c:txPr>
        <c:crossAx val="175573632"/>
        <c:crosses val="autoZero"/>
        <c:auto val="1"/>
        <c:lblAlgn val="ctr"/>
        <c:lblOffset val="100"/>
        <c:noMultiLvlLbl val="0"/>
      </c:catAx>
      <c:valAx>
        <c:axId val="175573632"/>
        <c:scaling>
          <c:orientation val="minMax"/>
          <c:max val="1.6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>
                    <a:lumMod val="50000"/>
                  </a:schemeClr>
                </a:solidFill>
              </a:defRPr>
            </a:pPr>
            <a:endParaRPr lang="hu-HU"/>
          </a:p>
        </c:txPr>
        <c:crossAx val="175571712"/>
        <c:crosses val="autoZero"/>
        <c:crossBetween val="between"/>
        <c:majorUnit val="0.5"/>
      </c:valAx>
      <c:spPr>
        <a:noFill/>
        <a:ln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/>
          <a:lstStyle/>
          <a:p>
            <a:pPr>
              <a:defRPr/>
            </a:pPr>
            <a:r>
              <a:rPr lang="hu-HU" sz="1600" b="1" i="0" baseline="0">
                <a:effectLst/>
              </a:rPr>
              <a:t>Tartósan foglalkoztatottak - PR26 (%)</a:t>
            </a:r>
            <a:endParaRPr lang="hu-HU" sz="1600">
              <a:effectLst/>
            </a:endParaRPr>
          </a:p>
          <a:p>
            <a:pPr>
              <a:defRPr/>
            </a:pPr>
            <a:r>
              <a:rPr lang="hu-HU" sz="1600" b="1" i="0" baseline="0">
                <a:effectLst/>
              </a:rPr>
              <a:t>az indikátorcél  arányában</a:t>
            </a:r>
            <a:endParaRPr lang="hu-HU" sz="1600">
              <a:effectLst/>
            </a:endParaRPr>
          </a:p>
          <a:p>
            <a:pPr>
              <a:defRPr/>
            </a:pPr>
            <a:endParaRPr lang="en-US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0604980383003303"/>
          <c:y val="0.18979266000054493"/>
          <c:w val="0.86336090675675148"/>
          <c:h val="0.638319483420973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Munka1!$E$24</c:f>
              <c:strCache>
                <c:ptCount val="1"/>
              </c:strCache>
            </c:strRef>
          </c:tx>
          <c:spPr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F2F3-409E-8B5E-6C991C6D9D0B}"/>
              </c:ext>
            </c:extLst>
          </c:dPt>
          <c:dPt>
            <c:idx val="3"/>
            <c:invertIfNegative val="0"/>
            <c:bubble3D val="0"/>
            <c:spPr>
              <a:gradFill>
                <a:gsLst>
                  <a:gs pos="0">
                    <a:schemeClr val="accent4">
                      <a:lumMod val="50000"/>
                    </a:schemeClr>
                  </a:gs>
                  <a:gs pos="10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F2F3-409E-8B5E-6C991C6D9D0B}"/>
              </c:ext>
            </c:extLst>
          </c:dPt>
          <c:dPt>
            <c:idx val="4"/>
            <c:invertIfNegative val="0"/>
            <c:bubble3D val="0"/>
            <c:spPr>
              <a:gradFill>
                <a:gsLst>
                  <a:gs pos="7000">
                    <a:schemeClr val="accent4">
                      <a:lumMod val="49000"/>
                    </a:schemeClr>
                  </a:gs>
                  <a:gs pos="100000">
                    <a:srgbClr val="C2D1ED"/>
                  </a:gs>
                </a:gsLst>
                <a:lin ang="5400000" scaled="1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F2F3-409E-8B5E-6C991C6D9D0B}"/>
              </c:ext>
            </c:extLst>
          </c:dPt>
          <c:dLbls>
            <c:dLbl>
              <c:idx val="0"/>
              <c:layout>
                <c:manualLayout>
                  <c:x val="0"/>
                  <c:y val="0.11111111111111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2F3-409E-8B5E-6C991C6D9D0B}"/>
                </c:ext>
              </c:extLst>
            </c:dLbl>
            <c:dLbl>
              <c:idx val="1"/>
              <c:layout>
                <c:manualLayout>
                  <c:x val="0"/>
                  <c:y val="0.1064814814814814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2F3-409E-8B5E-6C991C6D9D0B}"/>
                </c:ext>
              </c:extLst>
            </c:dLbl>
            <c:dLbl>
              <c:idx val="2"/>
              <c:layout>
                <c:manualLayout>
                  <c:x val="0"/>
                  <c:y val="0.1064814814814814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2F3-409E-8B5E-6C991C6D9D0B}"/>
                </c:ext>
              </c:extLst>
            </c:dLbl>
            <c:dLbl>
              <c:idx val="3"/>
              <c:layout>
                <c:manualLayout>
                  <c:x val="2.7649021148452241E-3"/>
                  <c:y val="0.101499423298731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2F3-409E-8B5E-6C991C6D9D0B}"/>
                </c:ext>
              </c:extLst>
            </c:dLbl>
            <c:dLbl>
              <c:idx val="4"/>
              <c:layout>
                <c:manualLayout>
                  <c:x val="1.0059325952015797E-16"/>
                  <c:y val="0.11111111111111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2F3-409E-8B5E-6C991C6D9D0B}"/>
                </c:ext>
              </c:extLst>
            </c:dLbl>
            <c:spPr>
              <a:solidFill>
                <a:sysClr val="window" lastClr="FFFFFF">
                  <a:alpha val="96000"/>
                </a:sys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Munka1!$B$27:$B$31</c:f>
              <c:strCache>
                <c:ptCount val="5"/>
                <c:pt idx="0">
                  <c:v>TOP 5.1.1</c:v>
                </c:pt>
                <c:pt idx="1">
                  <c:v>TOP 5.1.2</c:v>
                </c:pt>
                <c:pt idx="2">
                  <c:v>TOP 6.8.2</c:v>
                </c:pt>
                <c:pt idx="3">
                  <c:v>BAZ megye 5.1.1</c:v>
                </c:pt>
                <c:pt idx="4">
                  <c:v>BAZ megye 5.1.2</c:v>
                </c:pt>
              </c:strCache>
            </c:strRef>
          </c:cat>
          <c:val>
            <c:numRef>
              <c:f>Munka1!$E$27:$E$31</c:f>
              <c:numCache>
                <c:formatCode>0.0%</c:formatCode>
                <c:ptCount val="5"/>
                <c:pt idx="0">
                  <c:v>0.84315684315684314</c:v>
                </c:pt>
                <c:pt idx="1">
                  <c:v>0.91851851851851851</c:v>
                </c:pt>
                <c:pt idx="2">
                  <c:v>0.7456846950517837</c:v>
                </c:pt>
                <c:pt idx="3">
                  <c:v>0.69062500000000004</c:v>
                </c:pt>
                <c:pt idx="4">
                  <c:v>0.64774044032444955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2F3-409E-8B5E-6C991C6D9D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10"/>
        <c:axId val="44023168"/>
        <c:axId val="44078208"/>
      </c:barChart>
      <c:catAx>
        <c:axId val="440231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tx1">
                <a:tint val="75000"/>
                <a:shade val="95000"/>
                <a:satMod val="105000"/>
              </a:schemeClr>
            </a:solidFill>
          </a:ln>
        </c:spPr>
        <c:txPr>
          <a:bodyPr/>
          <a:lstStyle/>
          <a:p>
            <a: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hu-HU"/>
          </a:p>
        </c:txPr>
        <c:crossAx val="44078208"/>
        <c:crosses val="autoZero"/>
        <c:auto val="1"/>
        <c:lblAlgn val="ctr"/>
        <c:lblOffset val="100"/>
        <c:noMultiLvlLbl val="0"/>
      </c:catAx>
      <c:valAx>
        <c:axId val="44078208"/>
        <c:scaling>
          <c:orientation val="minMax"/>
          <c:max val="1.2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>
                    <a:lumMod val="50000"/>
                  </a:schemeClr>
                </a:solidFill>
              </a:defRPr>
            </a:pPr>
            <a:endParaRPr lang="hu-HU"/>
          </a:p>
        </c:txPr>
        <c:crossAx val="44023168"/>
        <c:crosses val="autoZero"/>
        <c:crossBetween val="between"/>
        <c:majorUnit val="0.5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spPr>
            <a:solidFill>
              <a:schemeClr val="bg1"/>
            </a:solidFill>
          </c:spPr>
          <c:invertIfNegative val="0"/>
          <c:dPt>
            <c:idx val="1"/>
            <c:invertIfNegative val="0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1-726B-4AE6-BFB6-6EF88616BCE6}"/>
              </c:ext>
            </c:extLst>
          </c:dPt>
          <c:dPt>
            <c:idx val="3"/>
            <c:invertIfNegative val="0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3-726B-4AE6-BFB6-6EF88616BCE6}"/>
              </c:ext>
            </c:extLst>
          </c:dPt>
          <c:dPt>
            <c:idx val="8"/>
            <c:invertIfNegative val="0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5-726B-4AE6-BFB6-6EF88616BCE6}"/>
              </c:ext>
            </c:extLst>
          </c:dPt>
          <c:dPt>
            <c:idx val="9"/>
            <c:invertIfNegative val="0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7-726B-4AE6-BFB6-6EF88616BCE6}"/>
              </c:ext>
            </c:extLst>
          </c:dPt>
          <c:dPt>
            <c:idx val="10"/>
            <c:invertIfNegative val="0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9-726B-4AE6-BFB6-6EF88616BCE6}"/>
              </c:ext>
            </c:extLst>
          </c:dPt>
          <c:dPt>
            <c:idx val="11"/>
            <c:invertIfNegative val="0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B-726B-4AE6-BFB6-6EF88616BCE6}"/>
              </c:ext>
            </c:extLst>
          </c:dPt>
          <c:cat>
            <c:strRef>
              <c:f>Munka1!$B$4:$B$15</c:f>
              <c:strCache>
                <c:ptCount val="12"/>
                <c:pt idx="0">
                  <c:v>BAZ megye</c:v>
                </c:pt>
                <c:pt idx="1">
                  <c:v>Mezőkövesd</c:v>
                </c:pt>
                <c:pt idx="2">
                  <c:v>Nyékládháza</c:v>
                </c:pt>
                <c:pt idx="3">
                  <c:v>Mezőcsát</c:v>
                </c:pt>
                <c:pt idx="4">
                  <c:v>Putnok</c:v>
                </c:pt>
                <c:pt idx="5">
                  <c:v>Sárospatak</c:v>
                </c:pt>
                <c:pt idx="6">
                  <c:v>Onga</c:v>
                </c:pt>
                <c:pt idx="7">
                  <c:v>Taktaharkány</c:v>
                </c:pt>
                <c:pt idx="8">
                  <c:v>Sátoraljaújhely</c:v>
                </c:pt>
                <c:pt idx="9">
                  <c:v>Edelény</c:v>
                </c:pt>
                <c:pt idx="10">
                  <c:v>Forró</c:v>
                </c:pt>
                <c:pt idx="11">
                  <c:v>Szirmabesenyő</c:v>
                </c:pt>
              </c:strCache>
            </c:strRef>
          </c:cat>
          <c:val>
            <c:numRef>
              <c:f>Munka1!$E$4:$E$15</c:f>
              <c:numCache>
                <c:formatCode>_-* #,##0\ _F_t_-;\-* #,##0\ _F_t_-;_-* "-"??\ _F_t_-;_-@_-</c:formatCode>
                <c:ptCount val="12"/>
                <c:pt idx="0">
                  <c:v>245</c:v>
                </c:pt>
                <c:pt idx="1">
                  <c:v>531</c:v>
                </c:pt>
                <c:pt idx="2">
                  <c:v>356</c:v>
                </c:pt>
                <c:pt idx="3">
                  <c:v>531</c:v>
                </c:pt>
                <c:pt idx="4">
                  <c:v>357</c:v>
                </c:pt>
                <c:pt idx="5">
                  <c:v>356</c:v>
                </c:pt>
                <c:pt idx="6">
                  <c:v>356</c:v>
                </c:pt>
                <c:pt idx="7">
                  <c:v>356</c:v>
                </c:pt>
                <c:pt idx="8">
                  <c:v>531</c:v>
                </c:pt>
                <c:pt idx="9">
                  <c:v>522</c:v>
                </c:pt>
                <c:pt idx="10">
                  <c:v>523</c:v>
                </c:pt>
                <c:pt idx="11">
                  <c:v>528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726B-4AE6-BFB6-6EF88616BCE6}"/>
            </c:ext>
          </c:extLst>
        </c:ser>
        <c:ser>
          <c:idx val="1"/>
          <c:order val="1"/>
          <c:spPr>
            <a:solidFill>
              <a:srgbClr val="61B39A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E-726B-4AE6-BFB6-6EF88616BCE6}"/>
              </c:ext>
            </c:extLst>
          </c:dPt>
          <c:cat>
            <c:strRef>
              <c:f>Munka1!$B$4:$B$15</c:f>
              <c:strCache>
                <c:ptCount val="12"/>
                <c:pt idx="0">
                  <c:v>BAZ megye</c:v>
                </c:pt>
                <c:pt idx="1">
                  <c:v>Mezőkövesd</c:v>
                </c:pt>
                <c:pt idx="2">
                  <c:v>Nyékládháza</c:v>
                </c:pt>
                <c:pt idx="3">
                  <c:v>Mezőcsát</c:v>
                </c:pt>
                <c:pt idx="4">
                  <c:v>Putnok</c:v>
                </c:pt>
                <c:pt idx="5">
                  <c:v>Sárospatak</c:v>
                </c:pt>
                <c:pt idx="6">
                  <c:v>Onga</c:v>
                </c:pt>
                <c:pt idx="7">
                  <c:v>Taktaharkány</c:v>
                </c:pt>
                <c:pt idx="8">
                  <c:v>Sátoraljaújhely</c:v>
                </c:pt>
                <c:pt idx="9">
                  <c:v>Edelény</c:v>
                </c:pt>
                <c:pt idx="10">
                  <c:v>Forró</c:v>
                </c:pt>
                <c:pt idx="11">
                  <c:v>Szirmabesenyő</c:v>
                </c:pt>
              </c:strCache>
            </c:strRef>
          </c:cat>
          <c:val>
            <c:numRef>
              <c:f>Munka1!$F$4:$F$15</c:f>
              <c:numCache>
                <c:formatCode>_-* #,##0\ _F_t_-;\-* #,##0\ _F_t_-;_-* "-"??\ _F_t_-;_-@_-</c:formatCode>
                <c:ptCount val="12"/>
                <c:pt idx="0">
                  <c:v>1824</c:v>
                </c:pt>
                <c:pt idx="1">
                  <c:v>1111</c:v>
                </c:pt>
                <c:pt idx="2">
                  <c:v>1286</c:v>
                </c:pt>
                <c:pt idx="3">
                  <c:v>1295</c:v>
                </c:pt>
                <c:pt idx="4">
                  <c:v>1528</c:v>
                </c:pt>
                <c:pt idx="5">
                  <c:v>1804</c:v>
                </c:pt>
                <c:pt idx="6">
                  <c:v>1163</c:v>
                </c:pt>
                <c:pt idx="7">
                  <c:v>1163</c:v>
                </c:pt>
                <c:pt idx="8">
                  <c:v>1081</c:v>
                </c:pt>
                <c:pt idx="9">
                  <c:v>1516</c:v>
                </c:pt>
                <c:pt idx="10">
                  <c:v>1089</c:v>
                </c:pt>
                <c:pt idx="11">
                  <c:v>1449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726B-4AE6-BFB6-6EF88616BC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"/>
        <c:overlap val="100"/>
        <c:axId val="38375808"/>
        <c:axId val="38377344"/>
      </c:barChart>
      <c:catAx>
        <c:axId val="38375808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crossAx val="38377344"/>
        <c:crossesAt val="0"/>
        <c:auto val="1"/>
        <c:lblAlgn val="ctr"/>
        <c:lblOffset val="100"/>
        <c:noMultiLvlLbl val="0"/>
      </c:catAx>
      <c:valAx>
        <c:axId val="38377344"/>
        <c:scaling>
          <c:orientation val="minMax"/>
          <c:max val="2190"/>
          <c:min val="0"/>
        </c:scaling>
        <c:delete val="1"/>
        <c:axPos val="t"/>
        <c:majorGridlines/>
        <c:numFmt formatCode="_-* #,##0\ _F_t_-;\-* #,##0\ _F_t_-;_-* &quot;-&quot;??\ _F_t_-;_-@_-" sourceLinked="0"/>
        <c:majorTickMark val="none"/>
        <c:minorTickMark val="none"/>
        <c:tickLblPos val="nextTo"/>
        <c:crossAx val="38375808"/>
        <c:crosses val="autoZero"/>
        <c:crossBetween val="between"/>
        <c:majorUnit val="365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4959" cy="496887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51098" y="2"/>
            <a:ext cx="2944959" cy="496887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r">
              <a:defRPr sz="1200"/>
            </a:lvl1pPr>
          </a:lstStyle>
          <a:p>
            <a:fld id="{35055990-C5B7-415C-8213-1E872676D999}" type="datetimeFigureOut">
              <a:rPr lang="hu-HU" smtClean="0"/>
              <a:pPr/>
              <a:t>2020. 02. 25.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428165"/>
            <a:ext cx="2944959" cy="496887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51098" y="9428165"/>
            <a:ext cx="2944959" cy="496887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r">
              <a:defRPr sz="1200"/>
            </a:lvl1pPr>
          </a:lstStyle>
          <a:p>
            <a:fld id="{0574B21E-7CAC-4FE5-AD24-2970C55439E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931658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8" cy="496332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8" cy="496332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r">
              <a:defRPr sz="1200"/>
            </a:lvl1pPr>
          </a:lstStyle>
          <a:p>
            <a:fld id="{ED42699D-E29E-46D3-9449-8E1A0D2391A9}" type="datetimeFigureOut">
              <a:rPr lang="hu-HU" smtClean="0"/>
              <a:pPr/>
              <a:t>2020. 02. 25.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08" tIns="46054" rIns="92108" bIns="46054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9768" y="4715156"/>
            <a:ext cx="5438140" cy="4466986"/>
          </a:xfrm>
          <a:prstGeom prst="rect">
            <a:avLst/>
          </a:prstGeom>
        </p:spPr>
        <p:txBody>
          <a:bodyPr vert="horz" lIns="92108" tIns="46054" rIns="92108" bIns="46054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8" cy="496332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8" cy="496332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r">
              <a:defRPr sz="1200"/>
            </a:lvl1pPr>
          </a:lstStyle>
          <a:p>
            <a:fld id="{8A7E3A78-C37F-457D-BAA7-EF535DA1CF3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54314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7E3A78-C37F-457D-BAA7-EF535DA1CF38}" type="slidenum">
              <a:rPr lang="hu-HU" smtClean="0">
                <a:solidFill>
                  <a:prstClr val="black"/>
                </a:solidFill>
              </a:rPr>
              <a:pPr/>
              <a:t>1</a:t>
            </a:fld>
            <a:endParaRPr lang="hu-H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432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7E3A78-C37F-457D-BAA7-EF535DA1CF38}" type="slidenum">
              <a:rPr lang="hu-HU" smtClean="0"/>
              <a:pPr/>
              <a:t>2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834027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7E3A78-C37F-457D-BAA7-EF535DA1CF38}" type="slidenum">
              <a:rPr lang="hu-HU" smtClean="0"/>
              <a:pPr/>
              <a:t>3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90249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7E3A78-C37F-457D-BAA7-EF535DA1CF38}" type="slidenum">
              <a:rPr lang="hu-HU" smtClean="0"/>
              <a:pPr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021774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7E3A78-C37F-457D-BAA7-EF535DA1CF38}" type="slidenum">
              <a:rPr lang="hu-HU" smtClean="0"/>
              <a:pPr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90249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7E3A78-C37F-457D-BAA7-EF535DA1CF38}" type="slidenum">
              <a:rPr lang="hu-HU" smtClean="0"/>
              <a:pPr/>
              <a:t>6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345482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7E3A78-C37F-457D-BAA7-EF535DA1CF38}" type="slidenum">
              <a:rPr lang="hu-HU" smtClean="0"/>
              <a:pPr/>
              <a:t>7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77887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49448-F6D5-4A0E-BA3B-A979310BDC2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2020. 02. 25.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392F-423A-4B2F-819A-04E49CF4C52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846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49448-F6D5-4A0E-BA3B-A979310BDC2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2020. 02. 25.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392F-423A-4B2F-819A-04E49CF4C52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03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49448-F6D5-4A0E-BA3B-A979310BDC2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2020. 02. 25.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392F-423A-4B2F-819A-04E49CF4C52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0674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572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/>
              <a:t>Click to edit Master text styles</a:t>
            </a:r>
          </a:p>
          <a:p>
            <a:pPr lvl="1"/>
            <a:r>
              <a:rPr lang="hu-HU" dirty="0"/>
              <a:t>Second level</a:t>
            </a:r>
          </a:p>
          <a:p>
            <a:pPr lvl="2"/>
            <a:r>
              <a:rPr lang="hu-HU" dirty="0"/>
              <a:t>Third level</a:t>
            </a:r>
          </a:p>
          <a:p>
            <a:pPr lvl="3"/>
            <a:r>
              <a:rPr lang="hu-HU" dirty="0"/>
              <a:t>Fourth level</a:t>
            </a:r>
          </a:p>
          <a:p>
            <a:pPr lvl="4"/>
            <a:r>
              <a:rPr lang="hu-HU" dirty="0"/>
              <a:t>Fifth level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334000" y="1600200"/>
            <a:ext cx="33528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2803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</p:spPr>
        <p:txBody>
          <a:bodyPr/>
          <a:lstStyle/>
          <a:p>
            <a:r>
              <a:rPr lang="hu-HU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4559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5240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142871-7357-434F-A8F3-CECC6D136A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2C4939-F161-2245-8138-B1FA9F0D34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457200" y="3810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hu-HU" sz="2400" b="1" cap="all" dirty="0" err="1">
                <a:solidFill>
                  <a:srgbClr val="FFFFFF"/>
                </a:solidFill>
                <a:latin typeface="Arial"/>
                <a:cs typeface="Arial"/>
              </a:rPr>
              <a:t>Click</a:t>
            </a:r>
            <a:r>
              <a:rPr lang="hu-HU" sz="2400" b="1" cap="all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hu-HU" sz="2400" b="1" cap="all" dirty="0" err="1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lang="hu-HU" sz="2400" b="1" cap="all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hu-HU" sz="2400" b="1" cap="all" dirty="0" err="1">
                <a:solidFill>
                  <a:srgbClr val="FFFFFF"/>
                </a:solidFill>
                <a:latin typeface="Arial"/>
                <a:cs typeface="Arial"/>
              </a:rPr>
              <a:t>edit</a:t>
            </a:r>
            <a:r>
              <a:rPr lang="hu-HU" sz="2400" b="1" cap="all" dirty="0">
                <a:solidFill>
                  <a:srgbClr val="FFFFFF"/>
                </a:solidFill>
                <a:latin typeface="Arial"/>
                <a:cs typeface="Arial"/>
              </a:rPr>
              <a:t> Master </a:t>
            </a:r>
            <a:r>
              <a:rPr lang="hu-HU" sz="2400" b="1" cap="all" dirty="0" err="1">
                <a:solidFill>
                  <a:srgbClr val="FFFFFF"/>
                </a:solidFill>
                <a:latin typeface="Arial"/>
                <a:cs typeface="Arial"/>
              </a:rPr>
              <a:t>title</a:t>
            </a:r>
            <a:r>
              <a:rPr lang="hu-HU" sz="2400" b="1" cap="all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hu-HU" sz="2400" b="1" cap="all" dirty="0" err="1">
                <a:solidFill>
                  <a:srgbClr val="FFFFFF"/>
                </a:solidFill>
                <a:latin typeface="Arial"/>
                <a:cs typeface="Arial"/>
              </a:rPr>
              <a:t>style</a:t>
            </a:r>
            <a:endParaRPr lang="en-US" sz="2400" b="1" cap="all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448128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rezentacio_2020_borito_bg_ME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5" y="0"/>
            <a:ext cx="9142569" cy="6857999"/>
          </a:xfrm>
          <a:prstGeom prst="rect">
            <a:avLst/>
          </a:prstGeom>
        </p:spPr>
      </p:pic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495800" y="3886200"/>
            <a:ext cx="4343400" cy="914400"/>
          </a:xfrm>
        </p:spPr>
        <p:txBody>
          <a:bodyPr wrap="square" anchor="t"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/>
              <a:t>Click to edit Alcím</a:t>
            </a:r>
          </a:p>
          <a:p>
            <a:pPr lvl="0"/>
            <a:endParaRPr lang="hu-H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572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/>
              <a:t>Click to edit Master text styles</a:t>
            </a:r>
          </a:p>
          <a:p>
            <a:pPr lvl="1"/>
            <a:r>
              <a:rPr lang="hu-HU" dirty="0"/>
              <a:t>Second level</a:t>
            </a:r>
          </a:p>
          <a:p>
            <a:pPr lvl="2"/>
            <a:r>
              <a:rPr lang="hu-HU" dirty="0"/>
              <a:t>Third level</a:t>
            </a:r>
          </a:p>
          <a:p>
            <a:pPr lvl="3"/>
            <a:r>
              <a:rPr lang="hu-HU" dirty="0"/>
              <a:t>Fourth level</a:t>
            </a:r>
          </a:p>
          <a:p>
            <a:pPr lvl="4"/>
            <a:r>
              <a:rPr lang="hu-HU" dirty="0"/>
              <a:t>Fifth level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334000" y="1600200"/>
            <a:ext cx="33528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5361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</p:spPr>
        <p:txBody>
          <a:bodyPr/>
          <a:lstStyle/>
          <a:p>
            <a:r>
              <a:rPr lang="hu-HU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5240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142871-7357-434F-A8F3-CECC6D136ADE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2C4939-F161-2245-8138-B1FA9F0D34C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457200" y="3810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all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Click to edit Master title style</a:t>
            </a:r>
            <a:endParaRPr kumimoji="0" lang="en-US" sz="2400" b="1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49448-F6D5-4A0E-BA3B-A979310BDC2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2020. 02. 25.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392F-423A-4B2F-819A-04E49CF4C52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634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49448-F6D5-4A0E-BA3B-A979310BDC2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2020. 02. 25.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392F-423A-4B2F-819A-04E49CF4C52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2232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49448-F6D5-4A0E-BA3B-A979310BDC2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2020. 02. 25.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392F-423A-4B2F-819A-04E49CF4C52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2985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49448-F6D5-4A0E-BA3B-A979310BDC2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2020. 02. 25.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392F-423A-4B2F-819A-04E49CF4C52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8964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49448-F6D5-4A0E-BA3B-A979310BDC2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2020. 02. 25.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392F-423A-4B2F-819A-04E49CF4C52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5279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49448-F6D5-4A0E-BA3B-A979310BDC2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2020. 02. 25.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392F-423A-4B2F-819A-04E49CF4C52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4927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49448-F6D5-4A0E-BA3B-A979310BDC2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2020. 02. 25.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392F-423A-4B2F-819A-04E49CF4C52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3304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49448-F6D5-4A0E-BA3B-A979310BDC2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2020. 02. 25.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392F-423A-4B2F-819A-04E49CF4C52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845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49448-F6D5-4A0E-BA3B-A979310BDC2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2020. 02. 25.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392F-423A-4B2F-819A-04E49CF4C52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5155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49448-F6D5-4A0E-BA3B-A979310BDC2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2020. 02. 25.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392F-423A-4B2F-819A-04E49CF4C52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9489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49448-F6D5-4A0E-BA3B-A979310BDC2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2020. 02. 25.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392F-423A-4B2F-819A-04E49CF4C52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2117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49448-F6D5-4A0E-BA3B-A979310BDC2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2020. 02. 25.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392F-423A-4B2F-819A-04E49CF4C52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05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49448-F6D5-4A0E-BA3B-A979310BDC2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2020. 02. 25.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392F-423A-4B2F-819A-04E49CF4C52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7618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rezentacio_2020_borito_bg_ME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5" y="0"/>
            <a:ext cx="9142569" cy="6857999"/>
          </a:xfrm>
          <a:prstGeom prst="rect">
            <a:avLst/>
          </a:prstGeom>
        </p:spPr>
      </p:pic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495800" y="3886200"/>
            <a:ext cx="4343400" cy="914400"/>
          </a:xfrm>
        </p:spPr>
        <p:txBody>
          <a:bodyPr wrap="square" anchor="t"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/>
              <a:t>Click to edit Alcím</a:t>
            </a:r>
          </a:p>
          <a:p>
            <a:pPr lvl="0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049737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572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/>
              <a:t>Click to edit Master text styles</a:t>
            </a:r>
          </a:p>
          <a:p>
            <a:pPr lvl="1"/>
            <a:r>
              <a:rPr lang="hu-HU" dirty="0"/>
              <a:t>Second level</a:t>
            </a:r>
          </a:p>
          <a:p>
            <a:pPr lvl="2"/>
            <a:r>
              <a:rPr lang="hu-HU" dirty="0"/>
              <a:t>Third level</a:t>
            </a:r>
          </a:p>
          <a:p>
            <a:pPr lvl="3"/>
            <a:r>
              <a:rPr lang="hu-HU" dirty="0"/>
              <a:t>Fourth level</a:t>
            </a:r>
          </a:p>
          <a:p>
            <a:pPr lvl="4"/>
            <a:r>
              <a:rPr lang="hu-HU" dirty="0"/>
              <a:t>Fifth level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334000" y="1600200"/>
            <a:ext cx="33528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5246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</p:spPr>
        <p:txBody>
          <a:bodyPr/>
          <a:lstStyle/>
          <a:p>
            <a:r>
              <a:rPr lang="hu-HU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1958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5240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142871-7357-434F-A8F3-CECC6D136A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2C4939-F161-2245-8138-B1FA9F0D34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457200" y="3810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hu-HU" sz="2400" b="1" cap="all">
                <a:solidFill>
                  <a:srgbClr val="FFFFFF"/>
                </a:solidFill>
                <a:latin typeface="Arial"/>
                <a:cs typeface="Arial"/>
              </a:rPr>
              <a:t>Click to edit Master title style</a:t>
            </a:r>
            <a:endParaRPr lang="en-US" sz="2400" b="1" cap="all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6615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49448-F6D5-4A0E-BA3B-A979310BDC2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2020. 02. 25.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392F-423A-4B2F-819A-04E49CF4C52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090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49448-F6D5-4A0E-BA3B-A979310BDC2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2020. 02. 25.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392F-423A-4B2F-819A-04E49CF4C52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538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49448-F6D5-4A0E-BA3B-A979310BDC2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2020. 02. 25.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392F-423A-4B2F-819A-04E49CF4C52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284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49448-F6D5-4A0E-BA3B-A979310BDC2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2020. 02. 25.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392F-423A-4B2F-819A-04E49CF4C52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054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49448-F6D5-4A0E-BA3B-A979310BDC2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2020. 02. 25.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392F-423A-4B2F-819A-04E49CF4C52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53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49448-F6D5-4A0E-BA3B-A979310BDC2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2020. 02. 25.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392F-423A-4B2F-819A-04E49CF4C52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128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0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smConfetti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049448-F6D5-4A0E-BA3B-A979310BDC2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2020. 02. 25.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E392F-423A-4B2F-819A-04E49CF4C52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8" descr="prezentacio_2020_beliv_bg_ME.jpg"/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715" y="0"/>
            <a:ext cx="9142569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885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5" r:id="rId12"/>
    <p:sldLayoutId id="2147483686" r:id="rId13"/>
    <p:sldLayoutId id="2147483687" r:id="rId14"/>
    <p:sldLayoutId id="2147483700" r:id="rId15"/>
    <p:sldLayoutId id="2147483701" r:id="rId16"/>
    <p:sldLayoutId id="2147483656" r:id="rId17"/>
    <p:sldLayoutId id="2147483657" r:id="rId1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049448-F6D5-4A0E-BA3B-A979310BDC2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2020. 02. 25.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E392F-423A-4B2F-819A-04E49CF4C52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8" descr="prezentacio_2020_beliv_bg_ME.jpg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715" y="0"/>
            <a:ext cx="9142569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898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48570"/>
            <a:ext cx="5480050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églalap 1"/>
          <p:cNvSpPr/>
          <p:nvPr/>
        </p:nvSpPr>
        <p:spPr>
          <a:xfrm>
            <a:off x="1907704" y="3140968"/>
            <a:ext cx="1951658" cy="15121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prstClr val="white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8" y="3404914"/>
            <a:ext cx="5480050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4"/>
          <p:cNvSpPr>
            <a:spLocks noGrp="1"/>
          </p:cNvSpPr>
          <p:nvPr>
            <p:ph type="title"/>
          </p:nvPr>
        </p:nvSpPr>
        <p:spPr>
          <a:xfrm>
            <a:off x="4495800" y="908720"/>
            <a:ext cx="4419600" cy="3168352"/>
          </a:xfrm>
        </p:spPr>
        <p:txBody>
          <a:bodyPr/>
          <a:lstStyle/>
          <a:p>
            <a:pPr>
              <a:lnSpc>
                <a:spcPct val="150000"/>
              </a:lnSpc>
            </a:pPr>
            <a:br>
              <a:rPr lang="hu-HU" sz="2500" dirty="0">
                <a:solidFill>
                  <a:prstClr val="white"/>
                </a:solidFill>
              </a:rPr>
            </a:br>
            <a:r>
              <a:rPr lang="hu-HU" sz="2500" dirty="0">
                <a:solidFill>
                  <a:prstClr val="white"/>
                </a:solidFill>
                <a:latin typeface="+mn-lt"/>
              </a:rPr>
              <a:t>paktumok célegyenesben –</a:t>
            </a:r>
            <a:br>
              <a:rPr lang="hu-HU" sz="2500" dirty="0">
                <a:solidFill>
                  <a:prstClr val="white"/>
                </a:solidFill>
                <a:latin typeface="+mn-lt"/>
              </a:rPr>
            </a:br>
            <a:r>
              <a:rPr lang="hu-HU" sz="2300" b="0" cap="small" dirty="0">
                <a:solidFill>
                  <a:prstClr val="white"/>
                </a:solidFill>
                <a:latin typeface="+mn-lt"/>
              </a:rPr>
              <a:t>foglalkoztatási megállapodások szakmai előrehaladása </a:t>
            </a:r>
            <a:endParaRPr lang="en-US" sz="2300" b="0" cap="small" dirty="0">
              <a:latin typeface="+mn-lt"/>
            </a:endParaRPr>
          </a:p>
        </p:txBody>
      </p:sp>
      <p:sp>
        <p:nvSpPr>
          <p:cNvPr id="10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4572000" y="4509120"/>
            <a:ext cx="4343400" cy="1512168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hu-HU" sz="1400" spc="10" dirty="0">
                <a:latin typeface="+mj-lt"/>
                <a:cs typeface="Arial" pitchFamily="34" charset="0"/>
              </a:rPr>
              <a:t>Göndör Péter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hu-HU" sz="1400" cap="small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hu-HU" sz="1400" cap="small" spc="300" dirty="0">
                <a:latin typeface="+mj-lt"/>
              </a:rPr>
              <a:t>programvégrehajtási főosztály</a:t>
            </a:r>
            <a:endParaRPr lang="en-US" sz="1400" cap="small" spc="300" dirty="0">
              <a:latin typeface="+mj-lt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hu-HU" sz="1400" cap="small" spc="300" dirty="0">
                <a:latin typeface="+mj-lt"/>
              </a:rPr>
              <a:t>regionális fejlesztési programokért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hu-HU" sz="1400" cap="small" spc="300" dirty="0">
                <a:latin typeface="+mj-lt"/>
              </a:rPr>
              <a:t>felelős helyettes államtitkárság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hu-HU" sz="14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hu-HU" sz="1400" cap="small" spc="10" dirty="0">
                <a:latin typeface="+mn-lt"/>
              </a:rPr>
              <a:t>2020. február 21.</a:t>
            </a:r>
          </a:p>
        </p:txBody>
      </p:sp>
    </p:spTree>
    <p:extLst>
      <p:ext uri="{BB962C8B-B14F-4D97-AF65-F5344CB8AC3E}">
        <p14:creationId xmlns:p14="http://schemas.microsoft.com/office/powerpoint/2010/main" val="2604109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olidDmn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églalap 5"/>
          <p:cNvSpPr/>
          <p:nvPr/>
        </p:nvSpPr>
        <p:spPr>
          <a:xfrm>
            <a:off x="6012160" y="5517232"/>
            <a:ext cx="2678113" cy="1224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755576" y="5517232"/>
            <a:ext cx="2232248" cy="1224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80120"/>
          </a:xfrm>
        </p:spPr>
        <p:txBody>
          <a:bodyPr>
            <a:normAutofit/>
          </a:bodyPr>
          <a:lstStyle/>
          <a:p>
            <a:r>
              <a:rPr lang="hu-HU" sz="2400" b="1" dirty="0">
                <a:solidFill>
                  <a:prstClr val="white"/>
                </a:solidFill>
                <a:cs typeface="Arial"/>
              </a:rPr>
              <a:t>Munkanélküliségi </a:t>
            </a:r>
            <a:r>
              <a:rPr lang="hu-HU" sz="2400" b="1" dirty="0">
                <a:solidFill>
                  <a:prstClr val="white"/>
                </a:solidFill>
                <a:latin typeface="+mn-lt"/>
                <a:cs typeface="Arial"/>
              </a:rPr>
              <a:t>és </a:t>
            </a:r>
            <a:r>
              <a:rPr lang="hu-HU" sz="2400" b="1" dirty="0">
                <a:solidFill>
                  <a:prstClr val="white"/>
                </a:solidFill>
                <a:cs typeface="Arial"/>
              </a:rPr>
              <a:t>foglalkoztatási </a:t>
            </a:r>
            <a:r>
              <a:rPr lang="hu-HU" sz="2400" b="1" dirty="0">
                <a:solidFill>
                  <a:prstClr val="white"/>
                </a:solidFill>
                <a:latin typeface="+mn-lt"/>
                <a:cs typeface="Arial"/>
              </a:rPr>
              <a:t>ráta alakulása (%) </a:t>
            </a:r>
          </a:p>
        </p:txBody>
      </p:sp>
      <p:sp>
        <p:nvSpPr>
          <p:cNvPr id="4" name="Téglalap 3"/>
          <p:cNvSpPr/>
          <p:nvPr/>
        </p:nvSpPr>
        <p:spPr>
          <a:xfrm>
            <a:off x="683568" y="5517232"/>
            <a:ext cx="2304256" cy="12241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00000000-0008-0000-00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2222539"/>
              </p:ext>
            </p:extLst>
          </p:nvPr>
        </p:nvGraphicFramePr>
        <p:xfrm>
          <a:off x="0" y="1196752"/>
          <a:ext cx="9144000" cy="5661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00000000-0008-0000-00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8959652"/>
              </p:ext>
            </p:extLst>
          </p:nvPr>
        </p:nvGraphicFramePr>
        <p:xfrm>
          <a:off x="0" y="1196753"/>
          <a:ext cx="9144000" cy="5661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97311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9168" y="116632"/>
            <a:ext cx="8229600" cy="994122"/>
          </a:xfrm>
        </p:spPr>
        <p:txBody>
          <a:bodyPr>
            <a:noAutofit/>
          </a:bodyPr>
          <a:lstStyle/>
          <a:p>
            <a:pPr lvl="1" algn="ctr"/>
            <a:r>
              <a:rPr lang="hu-HU" sz="2400" b="1" kern="1200" dirty="0">
                <a:solidFill>
                  <a:prstClr val="white"/>
                </a:solidFill>
                <a:latin typeface="+mn-lt"/>
                <a:ea typeface="+mj-ea"/>
                <a:cs typeface="Arial"/>
              </a:rPr>
              <a:t>A TOP fejlesztési irányai - forrásfelosztás</a:t>
            </a:r>
          </a:p>
        </p:txBody>
      </p:sp>
      <p:graphicFrame>
        <p:nvGraphicFramePr>
          <p:cNvPr id="7" name="Tartalom helye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077912400"/>
              </p:ext>
            </p:extLst>
          </p:nvPr>
        </p:nvGraphicFramePr>
        <p:xfrm>
          <a:off x="0" y="1268760"/>
          <a:ext cx="9144000" cy="55892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Kör 5"/>
          <p:cNvSpPr/>
          <p:nvPr/>
        </p:nvSpPr>
        <p:spPr>
          <a:xfrm rot="1501604">
            <a:off x="1814847" y="2639648"/>
            <a:ext cx="867757" cy="908245"/>
          </a:xfrm>
          <a:custGeom>
            <a:avLst/>
            <a:gdLst>
              <a:gd name="connsiteX0" fmla="*/ 885437 w 3336859"/>
              <a:gd name="connsiteY0" fmla="*/ 3098182 h 3290618"/>
              <a:gd name="connsiteX1" fmla="*/ 640722 w 3336859"/>
              <a:gd name="connsiteY1" fmla="*/ 2941430 h 3290618"/>
              <a:gd name="connsiteX2" fmla="*/ 1668430 w 3336859"/>
              <a:gd name="connsiteY2" fmla="*/ 1645309 h 3290618"/>
              <a:gd name="connsiteX3" fmla="*/ 885437 w 3336859"/>
              <a:gd name="connsiteY3" fmla="*/ 3098182 h 3290618"/>
              <a:gd name="connsiteX0" fmla="*/ 244715 w 1427563"/>
              <a:gd name="connsiteY0" fmla="*/ 1617130 h 1617130"/>
              <a:gd name="connsiteX1" fmla="*/ 0 w 1427563"/>
              <a:gd name="connsiteY1" fmla="*/ 1460378 h 1617130"/>
              <a:gd name="connsiteX2" fmla="*/ 1427563 w 1427563"/>
              <a:gd name="connsiteY2" fmla="*/ 0 h 1617130"/>
              <a:gd name="connsiteX3" fmla="*/ 244715 w 1427563"/>
              <a:gd name="connsiteY3" fmla="*/ 1617130 h 1617130"/>
              <a:gd name="connsiteX0" fmla="*/ 380977 w 1563825"/>
              <a:gd name="connsiteY0" fmla="*/ 1617130 h 1617130"/>
              <a:gd name="connsiteX1" fmla="*/ 0 w 1563825"/>
              <a:gd name="connsiteY1" fmla="*/ 1456719 h 1617130"/>
              <a:gd name="connsiteX2" fmla="*/ 1563825 w 1563825"/>
              <a:gd name="connsiteY2" fmla="*/ 0 h 1617130"/>
              <a:gd name="connsiteX3" fmla="*/ 380977 w 1563825"/>
              <a:gd name="connsiteY3" fmla="*/ 1617130 h 1617130"/>
              <a:gd name="connsiteX0" fmla="*/ 231517 w 1563825"/>
              <a:gd name="connsiteY0" fmla="*/ 1597207 h 1597207"/>
              <a:gd name="connsiteX1" fmla="*/ 0 w 1563825"/>
              <a:gd name="connsiteY1" fmla="*/ 1456719 h 1597207"/>
              <a:gd name="connsiteX2" fmla="*/ 1563825 w 1563825"/>
              <a:gd name="connsiteY2" fmla="*/ 0 h 1597207"/>
              <a:gd name="connsiteX3" fmla="*/ 231517 w 1563825"/>
              <a:gd name="connsiteY3" fmla="*/ 1597207 h 1597207"/>
              <a:gd name="connsiteX0" fmla="*/ 231517 w 1563825"/>
              <a:gd name="connsiteY0" fmla="*/ 1597207 h 1597207"/>
              <a:gd name="connsiteX1" fmla="*/ 0 w 1563825"/>
              <a:gd name="connsiteY1" fmla="*/ 1456719 h 1597207"/>
              <a:gd name="connsiteX2" fmla="*/ 1563825 w 1563825"/>
              <a:gd name="connsiteY2" fmla="*/ 0 h 1597207"/>
              <a:gd name="connsiteX3" fmla="*/ 231517 w 1563825"/>
              <a:gd name="connsiteY3" fmla="*/ 1597207 h 1597207"/>
              <a:gd name="connsiteX0" fmla="*/ 231517 w 1563825"/>
              <a:gd name="connsiteY0" fmla="*/ 1597207 h 1597207"/>
              <a:gd name="connsiteX1" fmla="*/ 0 w 1563825"/>
              <a:gd name="connsiteY1" fmla="*/ 1456719 h 1597207"/>
              <a:gd name="connsiteX2" fmla="*/ 1563825 w 1563825"/>
              <a:gd name="connsiteY2" fmla="*/ 0 h 1597207"/>
              <a:gd name="connsiteX3" fmla="*/ 231517 w 1563825"/>
              <a:gd name="connsiteY3" fmla="*/ 1597207 h 1597207"/>
              <a:gd name="connsiteX0" fmla="*/ 231517 w 1563825"/>
              <a:gd name="connsiteY0" fmla="*/ 1597207 h 1597207"/>
              <a:gd name="connsiteX1" fmla="*/ 0 w 1563825"/>
              <a:gd name="connsiteY1" fmla="*/ 1456719 h 1597207"/>
              <a:gd name="connsiteX2" fmla="*/ 1563825 w 1563825"/>
              <a:gd name="connsiteY2" fmla="*/ 0 h 1597207"/>
              <a:gd name="connsiteX3" fmla="*/ 231517 w 1563825"/>
              <a:gd name="connsiteY3" fmla="*/ 1597207 h 1597207"/>
              <a:gd name="connsiteX0" fmla="*/ 231517 w 1563825"/>
              <a:gd name="connsiteY0" fmla="*/ 1597207 h 1597207"/>
              <a:gd name="connsiteX1" fmla="*/ 0 w 1563825"/>
              <a:gd name="connsiteY1" fmla="*/ 1456719 h 1597207"/>
              <a:gd name="connsiteX2" fmla="*/ 1563825 w 1563825"/>
              <a:gd name="connsiteY2" fmla="*/ 0 h 1597207"/>
              <a:gd name="connsiteX3" fmla="*/ 231517 w 1563825"/>
              <a:gd name="connsiteY3" fmla="*/ 1597207 h 1597207"/>
              <a:gd name="connsiteX0" fmla="*/ 231517 w 1563825"/>
              <a:gd name="connsiteY0" fmla="*/ 1597207 h 1597207"/>
              <a:gd name="connsiteX1" fmla="*/ 0 w 1563825"/>
              <a:gd name="connsiteY1" fmla="*/ 1456719 h 1597207"/>
              <a:gd name="connsiteX2" fmla="*/ 1563825 w 1563825"/>
              <a:gd name="connsiteY2" fmla="*/ 0 h 1597207"/>
              <a:gd name="connsiteX3" fmla="*/ 231517 w 1563825"/>
              <a:gd name="connsiteY3" fmla="*/ 1597207 h 1597207"/>
              <a:gd name="connsiteX0" fmla="*/ 231517 w 1563825"/>
              <a:gd name="connsiteY0" fmla="*/ 1597207 h 1597207"/>
              <a:gd name="connsiteX1" fmla="*/ 0 w 1563825"/>
              <a:gd name="connsiteY1" fmla="*/ 1456719 h 1597207"/>
              <a:gd name="connsiteX2" fmla="*/ 1563825 w 1563825"/>
              <a:gd name="connsiteY2" fmla="*/ 0 h 1597207"/>
              <a:gd name="connsiteX3" fmla="*/ 231517 w 1563825"/>
              <a:gd name="connsiteY3" fmla="*/ 1597207 h 1597207"/>
              <a:gd name="connsiteX0" fmla="*/ 231517 w 1563825"/>
              <a:gd name="connsiteY0" fmla="*/ 1597207 h 1597207"/>
              <a:gd name="connsiteX1" fmla="*/ 0 w 1563825"/>
              <a:gd name="connsiteY1" fmla="*/ 1456719 h 1597207"/>
              <a:gd name="connsiteX2" fmla="*/ 1563825 w 1563825"/>
              <a:gd name="connsiteY2" fmla="*/ 0 h 1597207"/>
              <a:gd name="connsiteX3" fmla="*/ 231517 w 1563825"/>
              <a:gd name="connsiteY3" fmla="*/ 1597207 h 1597207"/>
              <a:gd name="connsiteX0" fmla="*/ 231517 w 1465298"/>
              <a:gd name="connsiteY0" fmla="*/ 1673147 h 1673147"/>
              <a:gd name="connsiteX1" fmla="*/ 0 w 1465298"/>
              <a:gd name="connsiteY1" fmla="*/ 1532659 h 1673147"/>
              <a:gd name="connsiteX2" fmla="*/ 1465298 w 1465298"/>
              <a:gd name="connsiteY2" fmla="*/ 0 h 1673147"/>
              <a:gd name="connsiteX3" fmla="*/ 231517 w 1465298"/>
              <a:gd name="connsiteY3" fmla="*/ 1673147 h 1673147"/>
              <a:gd name="connsiteX0" fmla="*/ 283083 w 1516864"/>
              <a:gd name="connsiteY0" fmla="*/ 1673147 h 1673147"/>
              <a:gd name="connsiteX1" fmla="*/ 0 w 1516864"/>
              <a:gd name="connsiteY1" fmla="*/ 1485254 h 1673147"/>
              <a:gd name="connsiteX2" fmla="*/ 1516864 w 1516864"/>
              <a:gd name="connsiteY2" fmla="*/ 0 h 1673147"/>
              <a:gd name="connsiteX3" fmla="*/ 283083 w 1516864"/>
              <a:gd name="connsiteY3" fmla="*/ 1673147 h 1673147"/>
              <a:gd name="connsiteX0" fmla="*/ 166370 w 1516864"/>
              <a:gd name="connsiteY0" fmla="*/ 1576265 h 1576265"/>
              <a:gd name="connsiteX1" fmla="*/ 0 w 1516864"/>
              <a:gd name="connsiteY1" fmla="*/ 1485254 h 1576265"/>
              <a:gd name="connsiteX2" fmla="*/ 1516864 w 1516864"/>
              <a:gd name="connsiteY2" fmla="*/ 0 h 1576265"/>
              <a:gd name="connsiteX3" fmla="*/ 166370 w 1516864"/>
              <a:gd name="connsiteY3" fmla="*/ 1576265 h 1576265"/>
              <a:gd name="connsiteX0" fmla="*/ 228294 w 1578788"/>
              <a:gd name="connsiteY0" fmla="*/ 1576265 h 1576265"/>
              <a:gd name="connsiteX1" fmla="*/ 0 w 1578788"/>
              <a:gd name="connsiteY1" fmla="*/ 1442683 h 1576265"/>
              <a:gd name="connsiteX2" fmla="*/ 1578788 w 1578788"/>
              <a:gd name="connsiteY2" fmla="*/ 0 h 1576265"/>
              <a:gd name="connsiteX3" fmla="*/ 228294 w 1578788"/>
              <a:gd name="connsiteY3" fmla="*/ 1576265 h 1576265"/>
              <a:gd name="connsiteX0" fmla="*/ 263972 w 1614466"/>
              <a:gd name="connsiteY0" fmla="*/ 1576265 h 1576265"/>
              <a:gd name="connsiteX1" fmla="*/ 0 w 1614466"/>
              <a:gd name="connsiteY1" fmla="*/ 1438316 h 1576265"/>
              <a:gd name="connsiteX2" fmla="*/ 1614466 w 1614466"/>
              <a:gd name="connsiteY2" fmla="*/ 0 h 1576265"/>
              <a:gd name="connsiteX3" fmla="*/ 263972 w 1614466"/>
              <a:gd name="connsiteY3" fmla="*/ 1576265 h 1576265"/>
              <a:gd name="connsiteX0" fmla="*/ 485898 w 1836392"/>
              <a:gd name="connsiteY0" fmla="*/ 1576265 h 1576265"/>
              <a:gd name="connsiteX1" fmla="*/ 0 w 1836392"/>
              <a:gd name="connsiteY1" fmla="*/ 1197136 h 1576265"/>
              <a:gd name="connsiteX2" fmla="*/ 1836392 w 1836392"/>
              <a:gd name="connsiteY2" fmla="*/ 0 h 1576265"/>
              <a:gd name="connsiteX3" fmla="*/ 485898 w 1836392"/>
              <a:gd name="connsiteY3" fmla="*/ 1576265 h 1576265"/>
              <a:gd name="connsiteX0" fmla="*/ 420054 w 1770548"/>
              <a:gd name="connsiteY0" fmla="*/ 1576265 h 1576265"/>
              <a:gd name="connsiteX1" fmla="*/ 0 w 1770548"/>
              <a:gd name="connsiteY1" fmla="*/ 1284129 h 1576265"/>
              <a:gd name="connsiteX2" fmla="*/ 1770548 w 1770548"/>
              <a:gd name="connsiteY2" fmla="*/ 0 h 1576265"/>
              <a:gd name="connsiteX3" fmla="*/ 420054 w 1770548"/>
              <a:gd name="connsiteY3" fmla="*/ 1576265 h 1576265"/>
              <a:gd name="connsiteX0" fmla="*/ 420054 w 1770548"/>
              <a:gd name="connsiteY0" fmla="*/ 1576265 h 1576265"/>
              <a:gd name="connsiteX1" fmla="*/ 0 w 1770548"/>
              <a:gd name="connsiteY1" fmla="*/ 1284129 h 1576265"/>
              <a:gd name="connsiteX2" fmla="*/ 1770548 w 1770548"/>
              <a:gd name="connsiteY2" fmla="*/ 0 h 1576265"/>
              <a:gd name="connsiteX3" fmla="*/ 420054 w 1770548"/>
              <a:gd name="connsiteY3" fmla="*/ 1576265 h 1576265"/>
              <a:gd name="connsiteX0" fmla="*/ 420054 w 1770548"/>
              <a:gd name="connsiteY0" fmla="*/ 1576265 h 1576265"/>
              <a:gd name="connsiteX1" fmla="*/ 0 w 1770548"/>
              <a:gd name="connsiteY1" fmla="*/ 1284129 h 1576265"/>
              <a:gd name="connsiteX2" fmla="*/ 1770548 w 1770548"/>
              <a:gd name="connsiteY2" fmla="*/ 0 h 1576265"/>
              <a:gd name="connsiteX3" fmla="*/ 420054 w 1770548"/>
              <a:gd name="connsiteY3" fmla="*/ 1576265 h 1576265"/>
              <a:gd name="connsiteX0" fmla="*/ 420054 w 1770548"/>
              <a:gd name="connsiteY0" fmla="*/ 1576264 h 1576264"/>
              <a:gd name="connsiteX1" fmla="*/ 0 w 1770548"/>
              <a:gd name="connsiteY1" fmla="*/ 1284128 h 1576264"/>
              <a:gd name="connsiteX2" fmla="*/ 1770548 w 1770548"/>
              <a:gd name="connsiteY2" fmla="*/ 0 h 1576264"/>
              <a:gd name="connsiteX3" fmla="*/ 420054 w 1770548"/>
              <a:gd name="connsiteY3" fmla="*/ 1576264 h 1576264"/>
              <a:gd name="connsiteX0" fmla="*/ 420054 w 1770548"/>
              <a:gd name="connsiteY0" fmla="*/ 1576264 h 1576264"/>
              <a:gd name="connsiteX1" fmla="*/ 0 w 1770548"/>
              <a:gd name="connsiteY1" fmla="*/ 1284128 h 1576264"/>
              <a:gd name="connsiteX2" fmla="*/ 1770548 w 1770548"/>
              <a:gd name="connsiteY2" fmla="*/ 0 h 1576264"/>
              <a:gd name="connsiteX3" fmla="*/ 420054 w 1770548"/>
              <a:gd name="connsiteY3" fmla="*/ 1576264 h 1576264"/>
              <a:gd name="connsiteX0" fmla="*/ 420054 w 1770548"/>
              <a:gd name="connsiteY0" fmla="*/ 1576264 h 1576264"/>
              <a:gd name="connsiteX1" fmla="*/ 0 w 1770548"/>
              <a:gd name="connsiteY1" fmla="*/ 1284128 h 1576264"/>
              <a:gd name="connsiteX2" fmla="*/ 1770548 w 1770548"/>
              <a:gd name="connsiteY2" fmla="*/ 0 h 1576264"/>
              <a:gd name="connsiteX3" fmla="*/ 420054 w 1770548"/>
              <a:gd name="connsiteY3" fmla="*/ 1576264 h 1576264"/>
              <a:gd name="connsiteX0" fmla="*/ 420054 w 1770548"/>
              <a:gd name="connsiteY0" fmla="*/ 1576264 h 1576264"/>
              <a:gd name="connsiteX1" fmla="*/ 0 w 1770548"/>
              <a:gd name="connsiteY1" fmla="*/ 1284128 h 1576264"/>
              <a:gd name="connsiteX2" fmla="*/ 1770548 w 1770548"/>
              <a:gd name="connsiteY2" fmla="*/ 0 h 1576264"/>
              <a:gd name="connsiteX3" fmla="*/ 420054 w 1770548"/>
              <a:gd name="connsiteY3" fmla="*/ 1576264 h 1576264"/>
              <a:gd name="connsiteX0" fmla="*/ 420054 w 1770548"/>
              <a:gd name="connsiteY0" fmla="*/ 1576264 h 1576264"/>
              <a:gd name="connsiteX1" fmla="*/ 0 w 1770548"/>
              <a:gd name="connsiteY1" fmla="*/ 1284128 h 1576264"/>
              <a:gd name="connsiteX2" fmla="*/ 1770548 w 1770548"/>
              <a:gd name="connsiteY2" fmla="*/ 0 h 1576264"/>
              <a:gd name="connsiteX3" fmla="*/ 420054 w 1770548"/>
              <a:gd name="connsiteY3" fmla="*/ 1576264 h 1576264"/>
              <a:gd name="connsiteX0" fmla="*/ 6047 w 1356541"/>
              <a:gd name="connsiteY0" fmla="*/ 2517145 h 2517145"/>
              <a:gd name="connsiteX1" fmla="*/ 641172 w 1356541"/>
              <a:gd name="connsiteY1" fmla="*/ 0 h 2517145"/>
              <a:gd name="connsiteX2" fmla="*/ 1356541 w 1356541"/>
              <a:gd name="connsiteY2" fmla="*/ 940881 h 2517145"/>
              <a:gd name="connsiteX3" fmla="*/ 6047 w 1356541"/>
              <a:gd name="connsiteY3" fmla="*/ 2517145 h 2517145"/>
              <a:gd name="connsiteX0" fmla="*/ 13746 w 852756"/>
              <a:gd name="connsiteY0" fmla="*/ 155799 h 1096290"/>
              <a:gd name="connsiteX1" fmla="*/ 137387 w 852756"/>
              <a:gd name="connsiteY1" fmla="*/ 55532 h 1096290"/>
              <a:gd name="connsiteX2" fmla="*/ 852756 w 852756"/>
              <a:gd name="connsiteY2" fmla="*/ 996413 h 1096290"/>
              <a:gd name="connsiteX3" fmla="*/ 13746 w 852756"/>
              <a:gd name="connsiteY3" fmla="*/ 155799 h 1096290"/>
              <a:gd name="connsiteX0" fmla="*/ 13746 w 852756"/>
              <a:gd name="connsiteY0" fmla="*/ 155799 h 1096290"/>
              <a:gd name="connsiteX1" fmla="*/ 137387 w 852756"/>
              <a:gd name="connsiteY1" fmla="*/ 55532 h 1096290"/>
              <a:gd name="connsiteX2" fmla="*/ 852756 w 852756"/>
              <a:gd name="connsiteY2" fmla="*/ 996413 h 1096290"/>
              <a:gd name="connsiteX3" fmla="*/ 13746 w 852756"/>
              <a:gd name="connsiteY3" fmla="*/ 155799 h 1096290"/>
              <a:gd name="connsiteX0" fmla="*/ 13746 w 852756"/>
              <a:gd name="connsiteY0" fmla="*/ 100267 h 1118331"/>
              <a:gd name="connsiteX1" fmla="*/ 137387 w 852756"/>
              <a:gd name="connsiteY1" fmla="*/ 0 h 1118331"/>
              <a:gd name="connsiteX2" fmla="*/ 852756 w 852756"/>
              <a:gd name="connsiteY2" fmla="*/ 940881 h 1118331"/>
              <a:gd name="connsiteX3" fmla="*/ 13746 w 852756"/>
              <a:gd name="connsiteY3" fmla="*/ 100267 h 1118331"/>
              <a:gd name="connsiteX0" fmla="*/ 0 w 839010"/>
              <a:gd name="connsiteY0" fmla="*/ 100267 h 1118331"/>
              <a:gd name="connsiteX1" fmla="*/ 123641 w 839010"/>
              <a:gd name="connsiteY1" fmla="*/ 0 h 1118331"/>
              <a:gd name="connsiteX2" fmla="*/ 839010 w 839010"/>
              <a:gd name="connsiteY2" fmla="*/ 940881 h 1118331"/>
              <a:gd name="connsiteX3" fmla="*/ 0 w 839010"/>
              <a:gd name="connsiteY3" fmla="*/ 100267 h 1118331"/>
              <a:gd name="connsiteX0" fmla="*/ 0 w 839011"/>
              <a:gd name="connsiteY0" fmla="*/ 100267 h 1118331"/>
              <a:gd name="connsiteX1" fmla="*/ 123641 w 839011"/>
              <a:gd name="connsiteY1" fmla="*/ 0 h 1118331"/>
              <a:gd name="connsiteX2" fmla="*/ 839011 w 839011"/>
              <a:gd name="connsiteY2" fmla="*/ 940881 h 1118331"/>
              <a:gd name="connsiteX3" fmla="*/ 0 w 839011"/>
              <a:gd name="connsiteY3" fmla="*/ 100267 h 1118331"/>
              <a:gd name="connsiteX0" fmla="*/ 0 w 839011"/>
              <a:gd name="connsiteY0" fmla="*/ 100267 h 940881"/>
              <a:gd name="connsiteX1" fmla="*/ 123641 w 839011"/>
              <a:gd name="connsiteY1" fmla="*/ 0 h 940881"/>
              <a:gd name="connsiteX2" fmla="*/ 839011 w 839011"/>
              <a:gd name="connsiteY2" fmla="*/ 940881 h 940881"/>
              <a:gd name="connsiteX3" fmla="*/ 0 w 839011"/>
              <a:gd name="connsiteY3" fmla="*/ 100267 h 940881"/>
              <a:gd name="connsiteX0" fmla="*/ 0 w 839011"/>
              <a:gd name="connsiteY0" fmla="*/ 100267 h 940881"/>
              <a:gd name="connsiteX1" fmla="*/ 123641 w 839011"/>
              <a:gd name="connsiteY1" fmla="*/ 0 h 940881"/>
              <a:gd name="connsiteX2" fmla="*/ 839011 w 839011"/>
              <a:gd name="connsiteY2" fmla="*/ 940881 h 940881"/>
              <a:gd name="connsiteX3" fmla="*/ 0 w 839011"/>
              <a:gd name="connsiteY3" fmla="*/ 100267 h 940881"/>
              <a:gd name="connsiteX0" fmla="*/ 0 w 839011"/>
              <a:gd name="connsiteY0" fmla="*/ 100267 h 940881"/>
              <a:gd name="connsiteX1" fmla="*/ 123641 w 839011"/>
              <a:gd name="connsiteY1" fmla="*/ 0 h 940881"/>
              <a:gd name="connsiteX2" fmla="*/ 839011 w 839011"/>
              <a:gd name="connsiteY2" fmla="*/ 940881 h 940881"/>
              <a:gd name="connsiteX3" fmla="*/ 0 w 839011"/>
              <a:gd name="connsiteY3" fmla="*/ 100267 h 940881"/>
              <a:gd name="connsiteX0" fmla="*/ 0 w 839011"/>
              <a:gd name="connsiteY0" fmla="*/ 109701 h 950315"/>
              <a:gd name="connsiteX1" fmla="*/ 156534 w 839011"/>
              <a:gd name="connsiteY1" fmla="*/ 0 h 950315"/>
              <a:gd name="connsiteX2" fmla="*/ 839011 w 839011"/>
              <a:gd name="connsiteY2" fmla="*/ 950315 h 950315"/>
              <a:gd name="connsiteX3" fmla="*/ 0 w 839011"/>
              <a:gd name="connsiteY3" fmla="*/ 109701 h 950315"/>
              <a:gd name="connsiteX0" fmla="*/ 0 w 798998"/>
              <a:gd name="connsiteY0" fmla="*/ 84086 h 950315"/>
              <a:gd name="connsiteX1" fmla="*/ 116521 w 798998"/>
              <a:gd name="connsiteY1" fmla="*/ 0 h 950315"/>
              <a:gd name="connsiteX2" fmla="*/ 798998 w 798998"/>
              <a:gd name="connsiteY2" fmla="*/ 950315 h 950315"/>
              <a:gd name="connsiteX3" fmla="*/ 0 w 798998"/>
              <a:gd name="connsiteY3" fmla="*/ 84086 h 950315"/>
              <a:gd name="connsiteX0" fmla="*/ 0 w 846359"/>
              <a:gd name="connsiteY0" fmla="*/ 102603 h 950315"/>
              <a:gd name="connsiteX1" fmla="*/ 163882 w 846359"/>
              <a:gd name="connsiteY1" fmla="*/ 0 h 950315"/>
              <a:gd name="connsiteX2" fmla="*/ 846359 w 846359"/>
              <a:gd name="connsiteY2" fmla="*/ 950315 h 950315"/>
              <a:gd name="connsiteX3" fmla="*/ 0 w 846359"/>
              <a:gd name="connsiteY3" fmla="*/ 102603 h 950315"/>
              <a:gd name="connsiteX0" fmla="*/ 0 w 846359"/>
              <a:gd name="connsiteY0" fmla="*/ 102603 h 950315"/>
              <a:gd name="connsiteX1" fmla="*/ 163882 w 846359"/>
              <a:gd name="connsiteY1" fmla="*/ 0 h 950315"/>
              <a:gd name="connsiteX2" fmla="*/ 846359 w 846359"/>
              <a:gd name="connsiteY2" fmla="*/ 950315 h 950315"/>
              <a:gd name="connsiteX3" fmla="*/ 0 w 846359"/>
              <a:gd name="connsiteY3" fmla="*/ 102603 h 950315"/>
              <a:gd name="connsiteX0" fmla="*/ 0 w 846359"/>
              <a:gd name="connsiteY0" fmla="*/ 102603 h 950315"/>
              <a:gd name="connsiteX1" fmla="*/ 163882 w 846359"/>
              <a:gd name="connsiteY1" fmla="*/ 0 h 950315"/>
              <a:gd name="connsiteX2" fmla="*/ 846359 w 846359"/>
              <a:gd name="connsiteY2" fmla="*/ 950315 h 950315"/>
              <a:gd name="connsiteX3" fmla="*/ 0 w 846359"/>
              <a:gd name="connsiteY3" fmla="*/ 102603 h 950315"/>
              <a:gd name="connsiteX0" fmla="*/ 0 w 846359"/>
              <a:gd name="connsiteY0" fmla="*/ 102603 h 950315"/>
              <a:gd name="connsiteX1" fmla="*/ 163882 w 846359"/>
              <a:gd name="connsiteY1" fmla="*/ 0 h 950315"/>
              <a:gd name="connsiteX2" fmla="*/ 846359 w 846359"/>
              <a:gd name="connsiteY2" fmla="*/ 950315 h 950315"/>
              <a:gd name="connsiteX3" fmla="*/ 0 w 846359"/>
              <a:gd name="connsiteY3" fmla="*/ 102603 h 950315"/>
              <a:gd name="connsiteX0" fmla="*/ 0 w 846359"/>
              <a:gd name="connsiteY0" fmla="*/ 79548 h 927260"/>
              <a:gd name="connsiteX1" fmla="*/ 124773 w 846359"/>
              <a:gd name="connsiteY1" fmla="*/ 0 h 927260"/>
              <a:gd name="connsiteX2" fmla="*/ 846359 w 846359"/>
              <a:gd name="connsiteY2" fmla="*/ 927260 h 927260"/>
              <a:gd name="connsiteX3" fmla="*/ 0 w 846359"/>
              <a:gd name="connsiteY3" fmla="*/ 79548 h 927260"/>
              <a:gd name="connsiteX0" fmla="*/ 0 w 846359"/>
              <a:gd name="connsiteY0" fmla="*/ 64876 h 912588"/>
              <a:gd name="connsiteX1" fmla="*/ 94254 w 846359"/>
              <a:gd name="connsiteY1" fmla="*/ 0 h 912588"/>
              <a:gd name="connsiteX2" fmla="*/ 846359 w 846359"/>
              <a:gd name="connsiteY2" fmla="*/ 912588 h 912588"/>
              <a:gd name="connsiteX3" fmla="*/ 0 w 846359"/>
              <a:gd name="connsiteY3" fmla="*/ 64876 h 912588"/>
              <a:gd name="connsiteX0" fmla="*/ 0 w 852350"/>
              <a:gd name="connsiteY0" fmla="*/ 69883 h 912588"/>
              <a:gd name="connsiteX1" fmla="*/ 100245 w 852350"/>
              <a:gd name="connsiteY1" fmla="*/ 0 h 912588"/>
              <a:gd name="connsiteX2" fmla="*/ 852350 w 852350"/>
              <a:gd name="connsiteY2" fmla="*/ 912588 h 912588"/>
              <a:gd name="connsiteX3" fmla="*/ 0 w 852350"/>
              <a:gd name="connsiteY3" fmla="*/ 69883 h 912588"/>
              <a:gd name="connsiteX0" fmla="*/ 0 w 852350"/>
              <a:gd name="connsiteY0" fmla="*/ 68253 h 910958"/>
              <a:gd name="connsiteX1" fmla="*/ 96854 w 852350"/>
              <a:gd name="connsiteY1" fmla="*/ 0 h 910958"/>
              <a:gd name="connsiteX2" fmla="*/ 852350 w 852350"/>
              <a:gd name="connsiteY2" fmla="*/ 910958 h 910958"/>
              <a:gd name="connsiteX3" fmla="*/ 0 w 852350"/>
              <a:gd name="connsiteY3" fmla="*/ 68253 h 910958"/>
              <a:gd name="connsiteX0" fmla="*/ 0 w 852350"/>
              <a:gd name="connsiteY0" fmla="*/ 68253 h 910958"/>
              <a:gd name="connsiteX1" fmla="*/ 96854 w 852350"/>
              <a:gd name="connsiteY1" fmla="*/ 0 h 910958"/>
              <a:gd name="connsiteX2" fmla="*/ 852350 w 852350"/>
              <a:gd name="connsiteY2" fmla="*/ 910958 h 910958"/>
              <a:gd name="connsiteX3" fmla="*/ 0 w 852350"/>
              <a:gd name="connsiteY3" fmla="*/ 68253 h 910958"/>
              <a:gd name="connsiteX0" fmla="*/ 0 w 852350"/>
              <a:gd name="connsiteY0" fmla="*/ 68253 h 910958"/>
              <a:gd name="connsiteX1" fmla="*/ 96855 w 852350"/>
              <a:gd name="connsiteY1" fmla="*/ 0 h 910958"/>
              <a:gd name="connsiteX2" fmla="*/ 852350 w 852350"/>
              <a:gd name="connsiteY2" fmla="*/ 910958 h 910958"/>
              <a:gd name="connsiteX3" fmla="*/ 0 w 852350"/>
              <a:gd name="connsiteY3" fmla="*/ 68253 h 910958"/>
              <a:gd name="connsiteX0" fmla="*/ 0 w 852350"/>
              <a:gd name="connsiteY0" fmla="*/ 79665 h 922370"/>
              <a:gd name="connsiteX1" fmla="*/ 120592 w 852350"/>
              <a:gd name="connsiteY1" fmla="*/ 0 h 922370"/>
              <a:gd name="connsiteX2" fmla="*/ 852350 w 852350"/>
              <a:gd name="connsiteY2" fmla="*/ 922370 h 922370"/>
              <a:gd name="connsiteX3" fmla="*/ 0 w 852350"/>
              <a:gd name="connsiteY3" fmla="*/ 79665 h 922370"/>
              <a:gd name="connsiteX0" fmla="*/ 0 w 852350"/>
              <a:gd name="connsiteY0" fmla="*/ 79665 h 922370"/>
              <a:gd name="connsiteX1" fmla="*/ 120592 w 852350"/>
              <a:gd name="connsiteY1" fmla="*/ 0 h 922370"/>
              <a:gd name="connsiteX2" fmla="*/ 852350 w 852350"/>
              <a:gd name="connsiteY2" fmla="*/ 922370 h 922370"/>
              <a:gd name="connsiteX3" fmla="*/ 0 w 852350"/>
              <a:gd name="connsiteY3" fmla="*/ 79665 h 922370"/>
              <a:gd name="connsiteX0" fmla="*/ 0 w 852350"/>
              <a:gd name="connsiteY0" fmla="*/ 68953 h 911658"/>
              <a:gd name="connsiteX1" fmla="*/ 102733 w 852350"/>
              <a:gd name="connsiteY1" fmla="*/ 0 h 911658"/>
              <a:gd name="connsiteX2" fmla="*/ 852350 w 852350"/>
              <a:gd name="connsiteY2" fmla="*/ 911658 h 911658"/>
              <a:gd name="connsiteX3" fmla="*/ 0 w 852350"/>
              <a:gd name="connsiteY3" fmla="*/ 68953 h 911658"/>
              <a:gd name="connsiteX0" fmla="*/ 0 w 852350"/>
              <a:gd name="connsiteY0" fmla="*/ 68953 h 911658"/>
              <a:gd name="connsiteX1" fmla="*/ 102733 w 852350"/>
              <a:gd name="connsiteY1" fmla="*/ 0 h 911658"/>
              <a:gd name="connsiteX2" fmla="*/ 852350 w 852350"/>
              <a:gd name="connsiteY2" fmla="*/ 911658 h 911658"/>
              <a:gd name="connsiteX3" fmla="*/ 0 w 852350"/>
              <a:gd name="connsiteY3" fmla="*/ 68953 h 911658"/>
              <a:gd name="connsiteX0" fmla="*/ 0 w 852350"/>
              <a:gd name="connsiteY0" fmla="*/ 68953 h 911658"/>
              <a:gd name="connsiteX1" fmla="*/ 102733 w 852350"/>
              <a:gd name="connsiteY1" fmla="*/ 0 h 911658"/>
              <a:gd name="connsiteX2" fmla="*/ 852350 w 852350"/>
              <a:gd name="connsiteY2" fmla="*/ 911658 h 911658"/>
              <a:gd name="connsiteX3" fmla="*/ 0 w 852350"/>
              <a:gd name="connsiteY3" fmla="*/ 68953 h 911658"/>
              <a:gd name="connsiteX0" fmla="*/ 0 w 852350"/>
              <a:gd name="connsiteY0" fmla="*/ 69683 h 912388"/>
              <a:gd name="connsiteX1" fmla="*/ 115309 w 852350"/>
              <a:gd name="connsiteY1" fmla="*/ 0 h 912388"/>
              <a:gd name="connsiteX2" fmla="*/ 852350 w 852350"/>
              <a:gd name="connsiteY2" fmla="*/ 912388 h 912388"/>
              <a:gd name="connsiteX3" fmla="*/ 0 w 852350"/>
              <a:gd name="connsiteY3" fmla="*/ 69683 h 912388"/>
              <a:gd name="connsiteX0" fmla="*/ 0 w 852350"/>
              <a:gd name="connsiteY0" fmla="*/ 75940 h 918645"/>
              <a:gd name="connsiteX1" fmla="*/ 122797 w 852350"/>
              <a:gd name="connsiteY1" fmla="*/ 0 h 918645"/>
              <a:gd name="connsiteX2" fmla="*/ 852350 w 852350"/>
              <a:gd name="connsiteY2" fmla="*/ 918645 h 918645"/>
              <a:gd name="connsiteX3" fmla="*/ 0 w 852350"/>
              <a:gd name="connsiteY3" fmla="*/ 75940 h 918645"/>
              <a:gd name="connsiteX0" fmla="*/ 0 w 852350"/>
              <a:gd name="connsiteY0" fmla="*/ 75940 h 918645"/>
              <a:gd name="connsiteX1" fmla="*/ 122797 w 852350"/>
              <a:gd name="connsiteY1" fmla="*/ 0 h 918645"/>
              <a:gd name="connsiteX2" fmla="*/ 852350 w 852350"/>
              <a:gd name="connsiteY2" fmla="*/ 918645 h 918645"/>
              <a:gd name="connsiteX3" fmla="*/ 0 w 852350"/>
              <a:gd name="connsiteY3" fmla="*/ 75940 h 918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2350" h="918645">
                <a:moveTo>
                  <a:pt x="0" y="75940"/>
                </a:moveTo>
                <a:cubicBezTo>
                  <a:pt x="48105" y="42365"/>
                  <a:pt x="64746" y="31483"/>
                  <a:pt x="122797" y="0"/>
                </a:cubicBezTo>
                <a:lnTo>
                  <a:pt x="852350" y="918645"/>
                </a:lnTo>
                <a:lnTo>
                  <a:pt x="0" y="75940"/>
                </a:lnTo>
                <a:close/>
              </a:path>
            </a:pathLst>
          </a:custGeom>
          <a:pattFill prst="wdDnDiag">
            <a:fgClr>
              <a:schemeClr val="bg1"/>
            </a:fgClr>
            <a:bgClr>
              <a:schemeClr val="accent6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8" name="Kör 7"/>
          <p:cNvSpPr/>
          <p:nvPr/>
        </p:nvSpPr>
        <p:spPr>
          <a:xfrm rot="562609">
            <a:off x="595891" y="3535410"/>
            <a:ext cx="1742454" cy="1510478"/>
          </a:xfrm>
          <a:custGeom>
            <a:avLst/>
            <a:gdLst>
              <a:gd name="connsiteX0" fmla="*/ 1019873 w 3336859"/>
              <a:gd name="connsiteY0" fmla="*/ 3161222 h 3290618"/>
              <a:gd name="connsiteX1" fmla="*/ 524407 w 3336859"/>
              <a:gd name="connsiteY1" fmla="*/ 2842922 h 3290618"/>
              <a:gd name="connsiteX2" fmla="*/ 1668430 w 3336859"/>
              <a:gd name="connsiteY2" fmla="*/ 1645309 h 3290618"/>
              <a:gd name="connsiteX3" fmla="*/ 1019873 w 3336859"/>
              <a:gd name="connsiteY3" fmla="*/ 3161222 h 3290618"/>
              <a:gd name="connsiteX0" fmla="*/ 495466 w 1502482"/>
              <a:gd name="connsiteY0" fmla="*/ 1636892 h 1636892"/>
              <a:gd name="connsiteX1" fmla="*/ 0 w 1502482"/>
              <a:gd name="connsiteY1" fmla="*/ 1318592 h 1636892"/>
              <a:gd name="connsiteX2" fmla="*/ 1502482 w 1502482"/>
              <a:gd name="connsiteY2" fmla="*/ 0 h 1636892"/>
              <a:gd name="connsiteX3" fmla="*/ 495466 w 1502482"/>
              <a:gd name="connsiteY3" fmla="*/ 1636892 h 1636892"/>
              <a:gd name="connsiteX0" fmla="*/ 637966 w 1644982"/>
              <a:gd name="connsiteY0" fmla="*/ 1636892 h 1636892"/>
              <a:gd name="connsiteX1" fmla="*/ 0 w 1644982"/>
              <a:gd name="connsiteY1" fmla="*/ 1110427 h 1636892"/>
              <a:gd name="connsiteX2" fmla="*/ 1644982 w 1644982"/>
              <a:gd name="connsiteY2" fmla="*/ 0 h 1636892"/>
              <a:gd name="connsiteX3" fmla="*/ 637966 w 1644982"/>
              <a:gd name="connsiteY3" fmla="*/ 1636892 h 1636892"/>
              <a:gd name="connsiteX0" fmla="*/ 603065 w 1644982"/>
              <a:gd name="connsiteY0" fmla="*/ 1519084 h 1519084"/>
              <a:gd name="connsiteX1" fmla="*/ 0 w 1644982"/>
              <a:gd name="connsiteY1" fmla="*/ 1110427 h 1519084"/>
              <a:gd name="connsiteX2" fmla="*/ 1644982 w 1644982"/>
              <a:gd name="connsiteY2" fmla="*/ 0 h 1519084"/>
              <a:gd name="connsiteX3" fmla="*/ 603065 w 1644982"/>
              <a:gd name="connsiteY3" fmla="*/ 1519084 h 1519084"/>
              <a:gd name="connsiteX0" fmla="*/ 603065 w 1644982"/>
              <a:gd name="connsiteY0" fmla="*/ 1519084 h 1519084"/>
              <a:gd name="connsiteX1" fmla="*/ 0 w 1644982"/>
              <a:gd name="connsiteY1" fmla="*/ 1110427 h 1519084"/>
              <a:gd name="connsiteX2" fmla="*/ 1644982 w 1644982"/>
              <a:gd name="connsiteY2" fmla="*/ 0 h 1519084"/>
              <a:gd name="connsiteX3" fmla="*/ 603065 w 1644982"/>
              <a:gd name="connsiteY3" fmla="*/ 1519084 h 1519084"/>
              <a:gd name="connsiteX0" fmla="*/ 655278 w 1697195"/>
              <a:gd name="connsiteY0" fmla="*/ 1519084 h 1519084"/>
              <a:gd name="connsiteX1" fmla="*/ 0 w 1697195"/>
              <a:gd name="connsiteY1" fmla="*/ 1121624 h 1519084"/>
              <a:gd name="connsiteX2" fmla="*/ 1697195 w 1697195"/>
              <a:gd name="connsiteY2" fmla="*/ 0 h 1519084"/>
              <a:gd name="connsiteX3" fmla="*/ 655278 w 1697195"/>
              <a:gd name="connsiteY3" fmla="*/ 1519084 h 1519084"/>
              <a:gd name="connsiteX0" fmla="*/ 652864 w 1697195"/>
              <a:gd name="connsiteY0" fmla="*/ 1457697 h 1457697"/>
              <a:gd name="connsiteX1" fmla="*/ 0 w 1697195"/>
              <a:gd name="connsiteY1" fmla="*/ 1121624 h 1457697"/>
              <a:gd name="connsiteX2" fmla="*/ 1697195 w 1697195"/>
              <a:gd name="connsiteY2" fmla="*/ 0 h 1457697"/>
              <a:gd name="connsiteX3" fmla="*/ 652864 w 1697195"/>
              <a:gd name="connsiteY3" fmla="*/ 1457697 h 1457697"/>
              <a:gd name="connsiteX0" fmla="*/ 652864 w 1697195"/>
              <a:gd name="connsiteY0" fmla="*/ 1457697 h 1457697"/>
              <a:gd name="connsiteX1" fmla="*/ 0 w 1697195"/>
              <a:gd name="connsiteY1" fmla="*/ 1121624 h 1457697"/>
              <a:gd name="connsiteX2" fmla="*/ 1697195 w 1697195"/>
              <a:gd name="connsiteY2" fmla="*/ 0 h 1457697"/>
              <a:gd name="connsiteX3" fmla="*/ 652864 w 1697195"/>
              <a:gd name="connsiteY3" fmla="*/ 1457697 h 1457697"/>
              <a:gd name="connsiteX0" fmla="*/ 652864 w 1697195"/>
              <a:gd name="connsiteY0" fmla="*/ 1457697 h 1457703"/>
              <a:gd name="connsiteX1" fmla="*/ 0 w 1697195"/>
              <a:gd name="connsiteY1" fmla="*/ 1121624 h 1457703"/>
              <a:gd name="connsiteX2" fmla="*/ 1697195 w 1697195"/>
              <a:gd name="connsiteY2" fmla="*/ 0 h 1457703"/>
              <a:gd name="connsiteX3" fmla="*/ 652864 w 1697195"/>
              <a:gd name="connsiteY3" fmla="*/ 1457697 h 1457703"/>
              <a:gd name="connsiteX0" fmla="*/ 652864 w 1709335"/>
              <a:gd name="connsiteY0" fmla="*/ 1477722 h 1477728"/>
              <a:gd name="connsiteX1" fmla="*/ 0 w 1709335"/>
              <a:gd name="connsiteY1" fmla="*/ 1141649 h 1477728"/>
              <a:gd name="connsiteX2" fmla="*/ 1709335 w 1709335"/>
              <a:gd name="connsiteY2" fmla="*/ 0 h 1477728"/>
              <a:gd name="connsiteX3" fmla="*/ 652864 w 1709335"/>
              <a:gd name="connsiteY3" fmla="*/ 1477722 h 1477728"/>
              <a:gd name="connsiteX0" fmla="*/ 652864 w 1709335"/>
              <a:gd name="connsiteY0" fmla="*/ 1477722 h 1477727"/>
              <a:gd name="connsiteX1" fmla="*/ 0 w 1709335"/>
              <a:gd name="connsiteY1" fmla="*/ 1141649 h 1477727"/>
              <a:gd name="connsiteX2" fmla="*/ 1709335 w 1709335"/>
              <a:gd name="connsiteY2" fmla="*/ 0 h 1477727"/>
              <a:gd name="connsiteX3" fmla="*/ 652864 w 1709335"/>
              <a:gd name="connsiteY3" fmla="*/ 1477722 h 1477727"/>
              <a:gd name="connsiteX0" fmla="*/ 652864 w 1736488"/>
              <a:gd name="connsiteY0" fmla="*/ 1484780 h 1484785"/>
              <a:gd name="connsiteX1" fmla="*/ 0 w 1736488"/>
              <a:gd name="connsiteY1" fmla="*/ 1148707 h 1484785"/>
              <a:gd name="connsiteX2" fmla="*/ 1736488 w 1736488"/>
              <a:gd name="connsiteY2" fmla="*/ 0 h 1484785"/>
              <a:gd name="connsiteX3" fmla="*/ 652864 w 1736488"/>
              <a:gd name="connsiteY3" fmla="*/ 1484780 h 1484785"/>
              <a:gd name="connsiteX0" fmla="*/ 652864 w 1736488"/>
              <a:gd name="connsiteY0" fmla="*/ 1484780 h 1484785"/>
              <a:gd name="connsiteX1" fmla="*/ 0 w 1736488"/>
              <a:gd name="connsiteY1" fmla="*/ 1148707 h 1484785"/>
              <a:gd name="connsiteX2" fmla="*/ 1736488 w 1736488"/>
              <a:gd name="connsiteY2" fmla="*/ 0 h 1484785"/>
              <a:gd name="connsiteX3" fmla="*/ 652864 w 1736488"/>
              <a:gd name="connsiteY3" fmla="*/ 1484780 h 1484785"/>
              <a:gd name="connsiteX0" fmla="*/ 652864 w 1736488"/>
              <a:gd name="connsiteY0" fmla="*/ 1484780 h 1484785"/>
              <a:gd name="connsiteX1" fmla="*/ 0 w 1736488"/>
              <a:gd name="connsiteY1" fmla="*/ 1148707 h 1484785"/>
              <a:gd name="connsiteX2" fmla="*/ 1736488 w 1736488"/>
              <a:gd name="connsiteY2" fmla="*/ 0 h 1484785"/>
              <a:gd name="connsiteX3" fmla="*/ 652864 w 1736488"/>
              <a:gd name="connsiteY3" fmla="*/ 1484780 h 1484785"/>
              <a:gd name="connsiteX0" fmla="*/ 658830 w 1742454"/>
              <a:gd name="connsiteY0" fmla="*/ 1484780 h 1484785"/>
              <a:gd name="connsiteX1" fmla="*/ 0 w 1742454"/>
              <a:gd name="connsiteY1" fmla="*/ 1159346 h 1484785"/>
              <a:gd name="connsiteX2" fmla="*/ 1742454 w 1742454"/>
              <a:gd name="connsiteY2" fmla="*/ 0 h 1484785"/>
              <a:gd name="connsiteX3" fmla="*/ 658830 w 1742454"/>
              <a:gd name="connsiteY3" fmla="*/ 1484780 h 1484785"/>
              <a:gd name="connsiteX0" fmla="*/ 659174 w 1742454"/>
              <a:gd name="connsiteY0" fmla="*/ 1463484 h 1463489"/>
              <a:gd name="connsiteX1" fmla="*/ 0 w 1742454"/>
              <a:gd name="connsiteY1" fmla="*/ 1159346 h 1463489"/>
              <a:gd name="connsiteX2" fmla="*/ 1742454 w 1742454"/>
              <a:gd name="connsiteY2" fmla="*/ 0 h 1463489"/>
              <a:gd name="connsiteX3" fmla="*/ 659174 w 1742454"/>
              <a:gd name="connsiteY3" fmla="*/ 1463484 h 1463489"/>
              <a:gd name="connsiteX0" fmla="*/ 659174 w 1742454"/>
              <a:gd name="connsiteY0" fmla="*/ 1463484 h 1463489"/>
              <a:gd name="connsiteX1" fmla="*/ 0 w 1742454"/>
              <a:gd name="connsiteY1" fmla="*/ 1159346 h 1463489"/>
              <a:gd name="connsiteX2" fmla="*/ 1742454 w 1742454"/>
              <a:gd name="connsiteY2" fmla="*/ 0 h 1463489"/>
              <a:gd name="connsiteX3" fmla="*/ 659174 w 1742454"/>
              <a:gd name="connsiteY3" fmla="*/ 1463484 h 1463489"/>
              <a:gd name="connsiteX0" fmla="*/ 798157 w 1742454"/>
              <a:gd name="connsiteY0" fmla="*/ 1510042 h 1510047"/>
              <a:gd name="connsiteX1" fmla="*/ 0 w 1742454"/>
              <a:gd name="connsiteY1" fmla="*/ 1159346 h 1510047"/>
              <a:gd name="connsiteX2" fmla="*/ 1742454 w 1742454"/>
              <a:gd name="connsiteY2" fmla="*/ 0 h 1510047"/>
              <a:gd name="connsiteX3" fmla="*/ 798157 w 1742454"/>
              <a:gd name="connsiteY3" fmla="*/ 1510042 h 1510047"/>
              <a:gd name="connsiteX0" fmla="*/ 824777 w 1742454"/>
              <a:gd name="connsiteY0" fmla="*/ 1510473 h 1510478"/>
              <a:gd name="connsiteX1" fmla="*/ 0 w 1742454"/>
              <a:gd name="connsiteY1" fmla="*/ 1159346 h 1510478"/>
              <a:gd name="connsiteX2" fmla="*/ 1742454 w 1742454"/>
              <a:gd name="connsiteY2" fmla="*/ 0 h 1510478"/>
              <a:gd name="connsiteX3" fmla="*/ 824777 w 1742454"/>
              <a:gd name="connsiteY3" fmla="*/ 1510473 h 1510478"/>
              <a:gd name="connsiteX0" fmla="*/ 824777 w 1742454"/>
              <a:gd name="connsiteY0" fmla="*/ 1510473 h 1510478"/>
              <a:gd name="connsiteX1" fmla="*/ 0 w 1742454"/>
              <a:gd name="connsiteY1" fmla="*/ 1159346 h 1510478"/>
              <a:gd name="connsiteX2" fmla="*/ 1742454 w 1742454"/>
              <a:gd name="connsiteY2" fmla="*/ 0 h 1510478"/>
              <a:gd name="connsiteX3" fmla="*/ 824777 w 1742454"/>
              <a:gd name="connsiteY3" fmla="*/ 1510473 h 1510478"/>
              <a:gd name="connsiteX0" fmla="*/ 824777 w 1742454"/>
              <a:gd name="connsiteY0" fmla="*/ 1510473 h 1510478"/>
              <a:gd name="connsiteX1" fmla="*/ 0 w 1742454"/>
              <a:gd name="connsiteY1" fmla="*/ 1159346 h 1510478"/>
              <a:gd name="connsiteX2" fmla="*/ 1742454 w 1742454"/>
              <a:gd name="connsiteY2" fmla="*/ 0 h 1510478"/>
              <a:gd name="connsiteX3" fmla="*/ 824777 w 1742454"/>
              <a:gd name="connsiteY3" fmla="*/ 1510473 h 1510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2454" h="1510478">
                <a:moveTo>
                  <a:pt x="824777" y="1510473"/>
                </a:moveTo>
                <a:cubicBezTo>
                  <a:pt x="622106" y="1461686"/>
                  <a:pt x="326526" y="1397521"/>
                  <a:pt x="0" y="1159346"/>
                </a:cubicBezTo>
                <a:lnTo>
                  <a:pt x="1742454" y="0"/>
                </a:lnTo>
                <a:cubicBezTo>
                  <a:pt x="1538888" y="336206"/>
                  <a:pt x="831418" y="1513462"/>
                  <a:pt x="824777" y="1510473"/>
                </a:cubicBezTo>
                <a:close/>
              </a:path>
            </a:pathLst>
          </a:custGeom>
          <a:pattFill prst="wdDnDiag">
            <a:fgClr>
              <a:schemeClr val="bg1"/>
            </a:fgClr>
            <a:bgClr>
              <a:schemeClr val="accent3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14" name="Kör 7">
            <a:extLst>
              <a:ext uri="{FF2B5EF4-FFF2-40B4-BE49-F238E27FC236}">
                <a16:creationId xmlns:a16="http://schemas.microsoft.com/office/drawing/2014/main" id="{E53BE380-64C8-4EAC-97AF-916A4E6ABB8E}"/>
              </a:ext>
            </a:extLst>
          </p:cNvPr>
          <p:cNvSpPr/>
          <p:nvPr/>
        </p:nvSpPr>
        <p:spPr>
          <a:xfrm rot="562609">
            <a:off x="310514" y="3506925"/>
            <a:ext cx="2058238" cy="1163106"/>
          </a:xfrm>
          <a:custGeom>
            <a:avLst/>
            <a:gdLst>
              <a:gd name="connsiteX0" fmla="*/ 1019873 w 3336859"/>
              <a:gd name="connsiteY0" fmla="*/ 3161222 h 3290618"/>
              <a:gd name="connsiteX1" fmla="*/ 524407 w 3336859"/>
              <a:gd name="connsiteY1" fmla="*/ 2842922 h 3290618"/>
              <a:gd name="connsiteX2" fmla="*/ 1668430 w 3336859"/>
              <a:gd name="connsiteY2" fmla="*/ 1645309 h 3290618"/>
              <a:gd name="connsiteX3" fmla="*/ 1019873 w 3336859"/>
              <a:gd name="connsiteY3" fmla="*/ 3161222 h 3290618"/>
              <a:gd name="connsiteX0" fmla="*/ 495466 w 1502482"/>
              <a:gd name="connsiteY0" fmla="*/ 1636892 h 1636892"/>
              <a:gd name="connsiteX1" fmla="*/ 0 w 1502482"/>
              <a:gd name="connsiteY1" fmla="*/ 1318592 h 1636892"/>
              <a:gd name="connsiteX2" fmla="*/ 1502482 w 1502482"/>
              <a:gd name="connsiteY2" fmla="*/ 0 h 1636892"/>
              <a:gd name="connsiteX3" fmla="*/ 495466 w 1502482"/>
              <a:gd name="connsiteY3" fmla="*/ 1636892 h 1636892"/>
              <a:gd name="connsiteX0" fmla="*/ 637966 w 1644982"/>
              <a:gd name="connsiteY0" fmla="*/ 1636892 h 1636892"/>
              <a:gd name="connsiteX1" fmla="*/ 0 w 1644982"/>
              <a:gd name="connsiteY1" fmla="*/ 1110427 h 1636892"/>
              <a:gd name="connsiteX2" fmla="*/ 1644982 w 1644982"/>
              <a:gd name="connsiteY2" fmla="*/ 0 h 1636892"/>
              <a:gd name="connsiteX3" fmla="*/ 637966 w 1644982"/>
              <a:gd name="connsiteY3" fmla="*/ 1636892 h 1636892"/>
              <a:gd name="connsiteX0" fmla="*/ 603065 w 1644982"/>
              <a:gd name="connsiteY0" fmla="*/ 1519084 h 1519084"/>
              <a:gd name="connsiteX1" fmla="*/ 0 w 1644982"/>
              <a:gd name="connsiteY1" fmla="*/ 1110427 h 1519084"/>
              <a:gd name="connsiteX2" fmla="*/ 1644982 w 1644982"/>
              <a:gd name="connsiteY2" fmla="*/ 0 h 1519084"/>
              <a:gd name="connsiteX3" fmla="*/ 603065 w 1644982"/>
              <a:gd name="connsiteY3" fmla="*/ 1519084 h 1519084"/>
              <a:gd name="connsiteX0" fmla="*/ 603065 w 1644982"/>
              <a:gd name="connsiteY0" fmla="*/ 1519084 h 1519084"/>
              <a:gd name="connsiteX1" fmla="*/ 0 w 1644982"/>
              <a:gd name="connsiteY1" fmla="*/ 1110427 h 1519084"/>
              <a:gd name="connsiteX2" fmla="*/ 1644982 w 1644982"/>
              <a:gd name="connsiteY2" fmla="*/ 0 h 1519084"/>
              <a:gd name="connsiteX3" fmla="*/ 603065 w 1644982"/>
              <a:gd name="connsiteY3" fmla="*/ 1519084 h 1519084"/>
              <a:gd name="connsiteX0" fmla="*/ 655278 w 1697195"/>
              <a:gd name="connsiteY0" fmla="*/ 1519084 h 1519084"/>
              <a:gd name="connsiteX1" fmla="*/ 0 w 1697195"/>
              <a:gd name="connsiteY1" fmla="*/ 1121624 h 1519084"/>
              <a:gd name="connsiteX2" fmla="*/ 1697195 w 1697195"/>
              <a:gd name="connsiteY2" fmla="*/ 0 h 1519084"/>
              <a:gd name="connsiteX3" fmla="*/ 655278 w 1697195"/>
              <a:gd name="connsiteY3" fmla="*/ 1519084 h 1519084"/>
              <a:gd name="connsiteX0" fmla="*/ 652864 w 1697195"/>
              <a:gd name="connsiteY0" fmla="*/ 1457697 h 1457697"/>
              <a:gd name="connsiteX1" fmla="*/ 0 w 1697195"/>
              <a:gd name="connsiteY1" fmla="*/ 1121624 h 1457697"/>
              <a:gd name="connsiteX2" fmla="*/ 1697195 w 1697195"/>
              <a:gd name="connsiteY2" fmla="*/ 0 h 1457697"/>
              <a:gd name="connsiteX3" fmla="*/ 652864 w 1697195"/>
              <a:gd name="connsiteY3" fmla="*/ 1457697 h 1457697"/>
              <a:gd name="connsiteX0" fmla="*/ 652864 w 1697195"/>
              <a:gd name="connsiteY0" fmla="*/ 1457697 h 1457697"/>
              <a:gd name="connsiteX1" fmla="*/ 0 w 1697195"/>
              <a:gd name="connsiteY1" fmla="*/ 1121624 h 1457697"/>
              <a:gd name="connsiteX2" fmla="*/ 1697195 w 1697195"/>
              <a:gd name="connsiteY2" fmla="*/ 0 h 1457697"/>
              <a:gd name="connsiteX3" fmla="*/ 652864 w 1697195"/>
              <a:gd name="connsiteY3" fmla="*/ 1457697 h 1457697"/>
              <a:gd name="connsiteX0" fmla="*/ 652864 w 1697195"/>
              <a:gd name="connsiteY0" fmla="*/ 1457697 h 1457703"/>
              <a:gd name="connsiteX1" fmla="*/ 0 w 1697195"/>
              <a:gd name="connsiteY1" fmla="*/ 1121624 h 1457703"/>
              <a:gd name="connsiteX2" fmla="*/ 1697195 w 1697195"/>
              <a:gd name="connsiteY2" fmla="*/ 0 h 1457703"/>
              <a:gd name="connsiteX3" fmla="*/ 652864 w 1697195"/>
              <a:gd name="connsiteY3" fmla="*/ 1457697 h 1457703"/>
              <a:gd name="connsiteX0" fmla="*/ 652864 w 1709335"/>
              <a:gd name="connsiteY0" fmla="*/ 1477722 h 1477728"/>
              <a:gd name="connsiteX1" fmla="*/ 0 w 1709335"/>
              <a:gd name="connsiteY1" fmla="*/ 1141649 h 1477728"/>
              <a:gd name="connsiteX2" fmla="*/ 1709335 w 1709335"/>
              <a:gd name="connsiteY2" fmla="*/ 0 h 1477728"/>
              <a:gd name="connsiteX3" fmla="*/ 652864 w 1709335"/>
              <a:gd name="connsiteY3" fmla="*/ 1477722 h 1477728"/>
              <a:gd name="connsiteX0" fmla="*/ 652864 w 1709335"/>
              <a:gd name="connsiteY0" fmla="*/ 1477722 h 1477727"/>
              <a:gd name="connsiteX1" fmla="*/ 0 w 1709335"/>
              <a:gd name="connsiteY1" fmla="*/ 1141649 h 1477727"/>
              <a:gd name="connsiteX2" fmla="*/ 1709335 w 1709335"/>
              <a:gd name="connsiteY2" fmla="*/ 0 h 1477727"/>
              <a:gd name="connsiteX3" fmla="*/ 652864 w 1709335"/>
              <a:gd name="connsiteY3" fmla="*/ 1477722 h 1477727"/>
              <a:gd name="connsiteX0" fmla="*/ 652864 w 1736488"/>
              <a:gd name="connsiteY0" fmla="*/ 1484780 h 1484785"/>
              <a:gd name="connsiteX1" fmla="*/ 0 w 1736488"/>
              <a:gd name="connsiteY1" fmla="*/ 1148707 h 1484785"/>
              <a:gd name="connsiteX2" fmla="*/ 1736488 w 1736488"/>
              <a:gd name="connsiteY2" fmla="*/ 0 h 1484785"/>
              <a:gd name="connsiteX3" fmla="*/ 652864 w 1736488"/>
              <a:gd name="connsiteY3" fmla="*/ 1484780 h 1484785"/>
              <a:gd name="connsiteX0" fmla="*/ 652864 w 1736488"/>
              <a:gd name="connsiteY0" fmla="*/ 1484780 h 1484785"/>
              <a:gd name="connsiteX1" fmla="*/ 0 w 1736488"/>
              <a:gd name="connsiteY1" fmla="*/ 1148707 h 1484785"/>
              <a:gd name="connsiteX2" fmla="*/ 1736488 w 1736488"/>
              <a:gd name="connsiteY2" fmla="*/ 0 h 1484785"/>
              <a:gd name="connsiteX3" fmla="*/ 652864 w 1736488"/>
              <a:gd name="connsiteY3" fmla="*/ 1484780 h 1484785"/>
              <a:gd name="connsiteX0" fmla="*/ 652864 w 1736488"/>
              <a:gd name="connsiteY0" fmla="*/ 1484780 h 1484785"/>
              <a:gd name="connsiteX1" fmla="*/ 0 w 1736488"/>
              <a:gd name="connsiteY1" fmla="*/ 1148707 h 1484785"/>
              <a:gd name="connsiteX2" fmla="*/ 1736488 w 1736488"/>
              <a:gd name="connsiteY2" fmla="*/ 0 h 1484785"/>
              <a:gd name="connsiteX3" fmla="*/ 652864 w 1736488"/>
              <a:gd name="connsiteY3" fmla="*/ 1484780 h 1484785"/>
              <a:gd name="connsiteX0" fmla="*/ 658830 w 1742454"/>
              <a:gd name="connsiteY0" fmla="*/ 1484780 h 1484785"/>
              <a:gd name="connsiteX1" fmla="*/ 0 w 1742454"/>
              <a:gd name="connsiteY1" fmla="*/ 1159346 h 1484785"/>
              <a:gd name="connsiteX2" fmla="*/ 1742454 w 1742454"/>
              <a:gd name="connsiteY2" fmla="*/ 0 h 1484785"/>
              <a:gd name="connsiteX3" fmla="*/ 658830 w 1742454"/>
              <a:gd name="connsiteY3" fmla="*/ 1484780 h 1484785"/>
              <a:gd name="connsiteX0" fmla="*/ 659174 w 1742454"/>
              <a:gd name="connsiteY0" fmla="*/ 1463484 h 1463489"/>
              <a:gd name="connsiteX1" fmla="*/ 0 w 1742454"/>
              <a:gd name="connsiteY1" fmla="*/ 1159346 h 1463489"/>
              <a:gd name="connsiteX2" fmla="*/ 1742454 w 1742454"/>
              <a:gd name="connsiteY2" fmla="*/ 0 h 1463489"/>
              <a:gd name="connsiteX3" fmla="*/ 659174 w 1742454"/>
              <a:gd name="connsiteY3" fmla="*/ 1463484 h 1463489"/>
              <a:gd name="connsiteX0" fmla="*/ 659174 w 1742454"/>
              <a:gd name="connsiteY0" fmla="*/ 1463484 h 1463489"/>
              <a:gd name="connsiteX1" fmla="*/ 0 w 1742454"/>
              <a:gd name="connsiteY1" fmla="*/ 1159346 h 1463489"/>
              <a:gd name="connsiteX2" fmla="*/ 1742454 w 1742454"/>
              <a:gd name="connsiteY2" fmla="*/ 0 h 1463489"/>
              <a:gd name="connsiteX3" fmla="*/ 659174 w 1742454"/>
              <a:gd name="connsiteY3" fmla="*/ 1463484 h 1463489"/>
              <a:gd name="connsiteX0" fmla="*/ 798157 w 1742454"/>
              <a:gd name="connsiteY0" fmla="*/ 1510042 h 1510047"/>
              <a:gd name="connsiteX1" fmla="*/ 0 w 1742454"/>
              <a:gd name="connsiteY1" fmla="*/ 1159346 h 1510047"/>
              <a:gd name="connsiteX2" fmla="*/ 1742454 w 1742454"/>
              <a:gd name="connsiteY2" fmla="*/ 0 h 1510047"/>
              <a:gd name="connsiteX3" fmla="*/ 798157 w 1742454"/>
              <a:gd name="connsiteY3" fmla="*/ 1510042 h 1510047"/>
              <a:gd name="connsiteX0" fmla="*/ 798157 w 1566432"/>
              <a:gd name="connsiteY0" fmla="*/ 1640588 h 1640592"/>
              <a:gd name="connsiteX1" fmla="*/ 0 w 1566432"/>
              <a:gd name="connsiteY1" fmla="*/ 1289892 h 1640592"/>
              <a:gd name="connsiteX2" fmla="*/ 1566432 w 1566432"/>
              <a:gd name="connsiteY2" fmla="*/ 0 h 1640592"/>
              <a:gd name="connsiteX3" fmla="*/ 798157 w 1566432"/>
              <a:gd name="connsiteY3" fmla="*/ 1640588 h 1640592"/>
              <a:gd name="connsiteX0" fmla="*/ 1191859 w 1960134"/>
              <a:gd name="connsiteY0" fmla="*/ 1640588 h 1640592"/>
              <a:gd name="connsiteX1" fmla="*/ 0 w 1960134"/>
              <a:gd name="connsiteY1" fmla="*/ 963597 h 1640592"/>
              <a:gd name="connsiteX2" fmla="*/ 1960134 w 1960134"/>
              <a:gd name="connsiteY2" fmla="*/ 0 h 1640592"/>
              <a:gd name="connsiteX3" fmla="*/ 1191859 w 1960134"/>
              <a:gd name="connsiteY3" fmla="*/ 1640588 h 1640592"/>
              <a:gd name="connsiteX0" fmla="*/ 217119 w 1960134"/>
              <a:gd name="connsiteY0" fmla="*/ 1163099 h 1163106"/>
              <a:gd name="connsiteX1" fmla="*/ 0 w 1960134"/>
              <a:gd name="connsiteY1" fmla="*/ 963597 h 1163106"/>
              <a:gd name="connsiteX2" fmla="*/ 1960134 w 1960134"/>
              <a:gd name="connsiteY2" fmla="*/ 0 h 1163106"/>
              <a:gd name="connsiteX3" fmla="*/ 217119 w 1960134"/>
              <a:gd name="connsiteY3" fmla="*/ 1163099 h 1163106"/>
              <a:gd name="connsiteX0" fmla="*/ 217119 w 1960134"/>
              <a:gd name="connsiteY0" fmla="*/ 1163099 h 1163106"/>
              <a:gd name="connsiteX1" fmla="*/ 0 w 1960134"/>
              <a:gd name="connsiteY1" fmla="*/ 963597 h 1163106"/>
              <a:gd name="connsiteX2" fmla="*/ 1960134 w 1960134"/>
              <a:gd name="connsiteY2" fmla="*/ 0 h 1163106"/>
              <a:gd name="connsiteX3" fmla="*/ 217119 w 1960134"/>
              <a:gd name="connsiteY3" fmla="*/ 1163099 h 1163106"/>
              <a:gd name="connsiteX0" fmla="*/ 217119 w 1960134"/>
              <a:gd name="connsiteY0" fmla="*/ 1163099 h 1163106"/>
              <a:gd name="connsiteX1" fmla="*/ 0 w 1960134"/>
              <a:gd name="connsiteY1" fmla="*/ 963597 h 1163106"/>
              <a:gd name="connsiteX2" fmla="*/ 1960134 w 1960134"/>
              <a:gd name="connsiteY2" fmla="*/ 0 h 1163106"/>
              <a:gd name="connsiteX3" fmla="*/ 217119 w 1960134"/>
              <a:gd name="connsiteY3" fmla="*/ 1163099 h 1163106"/>
              <a:gd name="connsiteX0" fmla="*/ 217119 w 1960134"/>
              <a:gd name="connsiteY0" fmla="*/ 1163099 h 1163106"/>
              <a:gd name="connsiteX1" fmla="*/ 0 w 1960134"/>
              <a:gd name="connsiteY1" fmla="*/ 963597 h 1163106"/>
              <a:gd name="connsiteX2" fmla="*/ 1960134 w 1960134"/>
              <a:gd name="connsiteY2" fmla="*/ 0 h 1163106"/>
              <a:gd name="connsiteX3" fmla="*/ 217119 w 1960134"/>
              <a:gd name="connsiteY3" fmla="*/ 1163099 h 1163106"/>
              <a:gd name="connsiteX0" fmla="*/ 217119 w 1960134"/>
              <a:gd name="connsiteY0" fmla="*/ 1163099 h 1163106"/>
              <a:gd name="connsiteX1" fmla="*/ 0 w 1960134"/>
              <a:gd name="connsiteY1" fmla="*/ 963597 h 1163106"/>
              <a:gd name="connsiteX2" fmla="*/ 1960134 w 1960134"/>
              <a:gd name="connsiteY2" fmla="*/ 0 h 1163106"/>
              <a:gd name="connsiteX3" fmla="*/ 217119 w 1960134"/>
              <a:gd name="connsiteY3" fmla="*/ 1163099 h 1163106"/>
              <a:gd name="connsiteX0" fmla="*/ 217119 w 1960134"/>
              <a:gd name="connsiteY0" fmla="*/ 1163099 h 1163106"/>
              <a:gd name="connsiteX1" fmla="*/ 0 w 1960134"/>
              <a:gd name="connsiteY1" fmla="*/ 963597 h 1163106"/>
              <a:gd name="connsiteX2" fmla="*/ 1960134 w 1960134"/>
              <a:gd name="connsiteY2" fmla="*/ 0 h 1163106"/>
              <a:gd name="connsiteX3" fmla="*/ 217119 w 1960134"/>
              <a:gd name="connsiteY3" fmla="*/ 1163099 h 1163106"/>
              <a:gd name="connsiteX0" fmla="*/ 217119 w 1960134"/>
              <a:gd name="connsiteY0" fmla="*/ 1163099 h 1163106"/>
              <a:gd name="connsiteX1" fmla="*/ 0 w 1960134"/>
              <a:gd name="connsiteY1" fmla="*/ 963597 h 1163106"/>
              <a:gd name="connsiteX2" fmla="*/ 1960134 w 1960134"/>
              <a:gd name="connsiteY2" fmla="*/ 0 h 1163106"/>
              <a:gd name="connsiteX3" fmla="*/ 217119 w 1960134"/>
              <a:gd name="connsiteY3" fmla="*/ 1163099 h 1163106"/>
              <a:gd name="connsiteX0" fmla="*/ 217119 w 1960134"/>
              <a:gd name="connsiteY0" fmla="*/ 1163099 h 1163106"/>
              <a:gd name="connsiteX1" fmla="*/ 0 w 1960134"/>
              <a:gd name="connsiteY1" fmla="*/ 963597 h 1163106"/>
              <a:gd name="connsiteX2" fmla="*/ 1960134 w 1960134"/>
              <a:gd name="connsiteY2" fmla="*/ 0 h 1163106"/>
              <a:gd name="connsiteX3" fmla="*/ 217119 w 1960134"/>
              <a:gd name="connsiteY3" fmla="*/ 1163099 h 1163106"/>
              <a:gd name="connsiteX0" fmla="*/ 217119 w 1960134"/>
              <a:gd name="connsiteY0" fmla="*/ 1163099 h 1163106"/>
              <a:gd name="connsiteX1" fmla="*/ 0 w 1960134"/>
              <a:gd name="connsiteY1" fmla="*/ 963597 h 1163106"/>
              <a:gd name="connsiteX2" fmla="*/ 1960134 w 1960134"/>
              <a:gd name="connsiteY2" fmla="*/ 0 h 1163106"/>
              <a:gd name="connsiteX3" fmla="*/ 217119 w 1960134"/>
              <a:gd name="connsiteY3" fmla="*/ 1163099 h 1163106"/>
              <a:gd name="connsiteX0" fmla="*/ 217119 w 1960134"/>
              <a:gd name="connsiteY0" fmla="*/ 1163099 h 1163106"/>
              <a:gd name="connsiteX1" fmla="*/ 0 w 1960134"/>
              <a:gd name="connsiteY1" fmla="*/ 963597 h 1163106"/>
              <a:gd name="connsiteX2" fmla="*/ 1960134 w 1960134"/>
              <a:gd name="connsiteY2" fmla="*/ 0 h 1163106"/>
              <a:gd name="connsiteX3" fmla="*/ 217119 w 1960134"/>
              <a:gd name="connsiteY3" fmla="*/ 1163099 h 1163106"/>
              <a:gd name="connsiteX0" fmla="*/ 217119 w 1960134"/>
              <a:gd name="connsiteY0" fmla="*/ 1163099 h 1163106"/>
              <a:gd name="connsiteX1" fmla="*/ 0 w 1960134"/>
              <a:gd name="connsiteY1" fmla="*/ 963597 h 1163106"/>
              <a:gd name="connsiteX2" fmla="*/ 1960134 w 1960134"/>
              <a:gd name="connsiteY2" fmla="*/ 0 h 1163106"/>
              <a:gd name="connsiteX3" fmla="*/ 217119 w 1960134"/>
              <a:gd name="connsiteY3" fmla="*/ 1163099 h 1163106"/>
              <a:gd name="connsiteX0" fmla="*/ 217119 w 1960134"/>
              <a:gd name="connsiteY0" fmla="*/ 1163099 h 1163106"/>
              <a:gd name="connsiteX1" fmla="*/ 0 w 1960134"/>
              <a:gd name="connsiteY1" fmla="*/ 963597 h 1163106"/>
              <a:gd name="connsiteX2" fmla="*/ 1960134 w 1960134"/>
              <a:gd name="connsiteY2" fmla="*/ 0 h 1163106"/>
              <a:gd name="connsiteX3" fmla="*/ 217119 w 1960134"/>
              <a:gd name="connsiteY3" fmla="*/ 1163099 h 1163106"/>
              <a:gd name="connsiteX0" fmla="*/ 217119 w 1960134"/>
              <a:gd name="connsiteY0" fmla="*/ 1163099 h 1163106"/>
              <a:gd name="connsiteX1" fmla="*/ 0 w 1960134"/>
              <a:gd name="connsiteY1" fmla="*/ 963597 h 1163106"/>
              <a:gd name="connsiteX2" fmla="*/ 1960134 w 1960134"/>
              <a:gd name="connsiteY2" fmla="*/ 0 h 1163106"/>
              <a:gd name="connsiteX3" fmla="*/ 217119 w 1960134"/>
              <a:gd name="connsiteY3" fmla="*/ 1163099 h 1163106"/>
              <a:gd name="connsiteX0" fmla="*/ 217119 w 1960134"/>
              <a:gd name="connsiteY0" fmla="*/ 1163099 h 1163106"/>
              <a:gd name="connsiteX1" fmla="*/ 0 w 1960134"/>
              <a:gd name="connsiteY1" fmla="*/ 963597 h 1163106"/>
              <a:gd name="connsiteX2" fmla="*/ 1960134 w 1960134"/>
              <a:gd name="connsiteY2" fmla="*/ 0 h 1163106"/>
              <a:gd name="connsiteX3" fmla="*/ 217119 w 1960134"/>
              <a:gd name="connsiteY3" fmla="*/ 1163099 h 1163106"/>
              <a:gd name="connsiteX0" fmla="*/ 257745 w 2000760"/>
              <a:gd name="connsiteY0" fmla="*/ 1163099 h 1163106"/>
              <a:gd name="connsiteX1" fmla="*/ 0 w 2000760"/>
              <a:gd name="connsiteY1" fmla="*/ 904659 h 1163106"/>
              <a:gd name="connsiteX2" fmla="*/ 2000760 w 2000760"/>
              <a:gd name="connsiteY2" fmla="*/ 0 h 1163106"/>
              <a:gd name="connsiteX3" fmla="*/ 257745 w 2000760"/>
              <a:gd name="connsiteY3" fmla="*/ 1163099 h 1163106"/>
              <a:gd name="connsiteX0" fmla="*/ 315223 w 2058238"/>
              <a:gd name="connsiteY0" fmla="*/ 1163099 h 1163106"/>
              <a:gd name="connsiteX1" fmla="*/ 0 w 2058238"/>
              <a:gd name="connsiteY1" fmla="*/ 806026 h 1163106"/>
              <a:gd name="connsiteX2" fmla="*/ 2058238 w 2058238"/>
              <a:gd name="connsiteY2" fmla="*/ 0 h 1163106"/>
              <a:gd name="connsiteX3" fmla="*/ 315223 w 2058238"/>
              <a:gd name="connsiteY3" fmla="*/ 1163099 h 1163106"/>
              <a:gd name="connsiteX0" fmla="*/ 315223 w 2058238"/>
              <a:gd name="connsiteY0" fmla="*/ 1163099 h 1163106"/>
              <a:gd name="connsiteX1" fmla="*/ 0 w 2058238"/>
              <a:gd name="connsiteY1" fmla="*/ 806026 h 1163106"/>
              <a:gd name="connsiteX2" fmla="*/ 2058238 w 2058238"/>
              <a:gd name="connsiteY2" fmla="*/ 0 h 1163106"/>
              <a:gd name="connsiteX3" fmla="*/ 315223 w 2058238"/>
              <a:gd name="connsiteY3" fmla="*/ 1163099 h 1163106"/>
              <a:gd name="connsiteX0" fmla="*/ 315223 w 2058238"/>
              <a:gd name="connsiteY0" fmla="*/ 1163099 h 1163106"/>
              <a:gd name="connsiteX1" fmla="*/ 0 w 2058238"/>
              <a:gd name="connsiteY1" fmla="*/ 806026 h 1163106"/>
              <a:gd name="connsiteX2" fmla="*/ 2058238 w 2058238"/>
              <a:gd name="connsiteY2" fmla="*/ 0 h 1163106"/>
              <a:gd name="connsiteX3" fmla="*/ 315223 w 2058238"/>
              <a:gd name="connsiteY3" fmla="*/ 1163099 h 1163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8238" h="1163106">
                <a:moveTo>
                  <a:pt x="315223" y="1163099"/>
                </a:moveTo>
                <a:cubicBezTo>
                  <a:pt x="232593" y="1087085"/>
                  <a:pt x="106794" y="998749"/>
                  <a:pt x="0" y="806026"/>
                </a:cubicBezTo>
                <a:lnTo>
                  <a:pt x="2058238" y="0"/>
                </a:lnTo>
                <a:cubicBezTo>
                  <a:pt x="1578434" y="311992"/>
                  <a:pt x="321864" y="1166088"/>
                  <a:pt x="315223" y="1163099"/>
                </a:cubicBezTo>
                <a:close/>
              </a:path>
            </a:pathLst>
          </a:custGeom>
          <a:pattFill prst="wdDnDiag">
            <a:fgClr>
              <a:schemeClr val="bg1"/>
            </a:fgClr>
            <a:bgClr>
              <a:schemeClr val="accent2">
                <a:lumMod val="60000"/>
                <a:lumOff val="4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15" name="Kör 7">
            <a:extLst>
              <a:ext uri="{FF2B5EF4-FFF2-40B4-BE49-F238E27FC236}">
                <a16:creationId xmlns:a16="http://schemas.microsoft.com/office/drawing/2014/main" id="{82E968E3-FC21-4457-9593-5BD9B1CF3863}"/>
              </a:ext>
            </a:extLst>
          </p:cNvPr>
          <p:cNvSpPr/>
          <p:nvPr/>
        </p:nvSpPr>
        <p:spPr>
          <a:xfrm rot="562609">
            <a:off x="418859" y="3515811"/>
            <a:ext cx="1949166" cy="1163106"/>
          </a:xfrm>
          <a:custGeom>
            <a:avLst/>
            <a:gdLst>
              <a:gd name="connsiteX0" fmla="*/ 1019873 w 3336859"/>
              <a:gd name="connsiteY0" fmla="*/ 3161222 h 3290618"/>
              <a:gd name="connsiteX1" fmla="*/ 524407 w 3336859"/>
              <a:gd name="connsiteY1" fmla="*/ 2842922 h 3290618"/>
              <a:gd name="connsiteX2" fmla="*/ 1668430 w 3336859"/>
              <a:gd name="connsiteY2" fmla="*/ 1645309 h 3290618"/>
              <a:gd name="connsiteX3" fmla="*/ 1019873 w 3336859"/>
              <a:gd name="connsiteY3" fmla="*/ 3161222 h 3290618"/>
              <a:gd name="connsiteX0" fmla="*/ 495466 w 1502482"/>
              <a:gd name="connsiteY0" fmla="*/ 1636892 h 1636892"/>
              <a:gd name="connsiteX1" fmla="*/ 0 w 1502482"/>
              <a:gd name="connsiteY1" fmla="*/ 1318592 h 1636892"/>
              <a:gd name="connsiteX2" fmla="*/ 1502482 w 1502482"/>
              <a:gd name="connsiteY2" fmla="*/ 0 h 1636892"/>
              <a:gd name="connsiteX3" fmla="*/ 495466 w 1502482"/>
              <a:gd name="connsiteY3" fmla="*/ 1636892 h 1636892"/>
              <a:gd name="connsiteX0" fmla="*/ 637966 w 1644982"/>
              <a:gd name="connsiteY0" fmla="*/ 1636892 h 1636892"/>
              <a:gd name="connsiteX1" fmla="*/ 0 w 1644982"/>
              <a:gd name="connsiteY1" fmla="*/ 1110427 h 1636892"/>
              <a:gd name="connsiteX2" fmla="*/ 1644982 w 1644982"/>
              <a:gd name="connsiteY2" fmla="*/ 0 h 1636892"/>
              <a:gd name="connsiteX3" fmla="*/ 637966 w 1644982"/>
              <a:gd name="connsiteY3" fmla="*/ 1636892 h 1636892"/>
              <a:gd name="connsiteX0" fmla="*/ 603065 w 1644982"/>
              <a:gd name="connsiteY0" fmla="*/ 1519084 h 1519084"/>
              <a:gd name="connsiteX1" fmla="*/ 0 w 1644982"/>
              <a:gd name="connsiteY1" fmla="*/ 1110427 h 1519084"/>
              <a:gd name="connsiteX2" fmla="*/ 1644982 w 1644982"/>
              <a:gd name="connsiteY2" fmla="*/ 0 h 1519084"/>
              <a:gd name="connsiteX3" fmla="*/ 603065 w 1644982"/>
              <a:gd name="connsiteY3" fmla="*/ 1519084 h 1519084"/>
              <a:gd name="connsiteX0" fmla="*/ 603065 w 1644982"/>
              <a:gd name="connsiteY0" fmla="*/ 1519084 h 1519084"/>
              <a:gd name="connsiteX1" fmla="*/ 0 w 1644982"/>
              <a:gd name="connsiteY1" fmla="*/ 1110427 h 1519084"/>
              <a:gd name="connsiteX2" fmla="*/ 1644982 w 1644982"/>
              <a:gd name="connsiteY2" fmla="*/ 0 h 1519084"/>
              <a:gd name="connsiteX3" fmla="*/ 603065 w 1644982"/>
              <a:gd name="connsiteY3" fmla="*/ 1519084 h 1519084"/>
              <a:gd name="connsiteX0" fmla="*/ 655278 w 1697195"/>
              <a:gd name="connsiteY0" fmla="*/ 1519084 h 1519084"/>
              <a:gd name="connsiteX1" fmla="*/ 0 w 1697195"/>
              <a:gd name="connsiteY1" fmla="*/ 1121624 h 1519084"/>
              <a:gd name="connsiteX2" fmla="*/ 1697195 w 1697195"/>
              <a:gd name="connsiteY2" fmla="*/ 0 h 1519084"/>
              <a:gd name="connsiteX3" fmla="*/ 655278 w 1697195"/>
              <a:gd name="connsiteY3" fmla="*/ 1519084 h 1519084"/>
              <a:gd name="connsiteX0" fmla="*/ 652864 w 1697195"/>
              <a:gd name="connsiteY0" fmla="*/ 1457697 h 1457697"/>
              <a:gd name="connsiteX1" fmla="*/ 0 w 1697195"/>
              <a:gd name="connsiteY1" fmla="*/ 1121624 h 1457697"/>
              <a:gd name="connsiteX2" fmla="*/ 1697195 w 1697195"/>
              <a:gd name="connsiteY2" fmla="*/ 0 h 1457697"/>
              <a:gd name="connsiteX3" fmla="*/ 652864 w 1697195"/>
              <a:gd name="connsiteY3" fmla="*/ 1457697 h 1457697"/>
              <a:gd name="connsiteX0" fmla="*/ 652864 w 1697195"/>
              <a:gd name="connsiteY0" fmla="*/ 1457697 h 1457697"/>
              <a:gd name="connsiteX1" fmla="*/ 0 w 1697195"/>
              <a:gd name="connsiteY1" fmla="*/ 1121624 h 1457697"/>
              <a:gd name="connsiteX2" fmla="*/ 1697195 w 1697195"/>
              <a:gd name="connsiteY2" fmla="*/ 0 h 1457697"/>
              <a:gd name="connsiteX3" fmla="*/ 652864 w 1697195"/>
              <a:gd name="connsiteY3" fmla="*/ 1457697 h 1457697"/>
              <a:gd name="connsiteX0" fmla="*/ 652864 w 1697195"/>
              <a:gd name="connsiteY0" fmla="*/ 1457697 h 1457703"/>
              <a:gd name="connsiteX1" fmla="*/ 0 w 1697195"/>
              <a:gd name="connsiteY1" fmla="*/ 1121624 h 1457703"/>
              <a:gd name="connsiteX2" fmla="*/ 1697195 w 1697195"/>
              <a:gd name="connsiteY2" fmla="*/ 0 h 1457703"/>
              <a:gd name="connsiteX3" fmla="*/ 652864 w 1697195"/>
              <a:gd name="connsiteY3" fmla="*/ 1457697 h 1457703"/>
              <a:gd name="connsiteX0" fmla="*/ 652864 w 1709335"/>
              <a:gd name="connsiteY0" fmla="*/ 1477722 h 1477728"/>
              <a:gd name="connsiteX1" fmla="*/ 0 w 1709335"/>
              <a:gd name="connsiteY1" fmla="*/ 1141649 h 1477728"/>
              <a:gd name="connsiteX2" fmla="*/ 1709335 w 1709335"/>
              <a:gd name="connsiteY2" fmla="*/ 0 h 1477728"/>
              <a:gd name="connsiteX3" fmla="*/ 652864 w 1709335"/>
              <a:gd name="connsiteY3" fmla="*/ 1477722 h 1477728"/>
              <a:gd name="connsiteX0" fmla="*/ 652864 w 1709335"/>
              <a:gd name="connsiteY0" fmla="*/ 1477722 h 1477727"/>
              <a:gd name="connsiteX1" fmla="*/ 0 w 1709335"/>
              <a:gd name="connsiteY1" fmla="*/ 1141649 h 1477727"/>
              <a:gd name="connsiteX2" fmla="*/ 1709335 w 1709335"/>
              <a:gd name="connsiteY2" fmla="*/ 0 h 1477727"/>
              <a:gd name="connsiteX3" fmla="*/ 652864 w 1709335"/>
              <a:gd name="connsiteY3" fmla="*/ 1477722 h 1477727"/>
              <a:gd name="connsiteX0" fmla="*/ 652864 w 1736488"/>
              <a:gd name="connsiteY0" fmla="*/ 1484780 h 1484785"/>
              <a:gd name="connsiteX1" fmla="*/ 0 w 1736488"/>
              <a:gd name="connsiteY1" fmla="*/ 1148707 h 1484785"/>
              <a:gd name="connsiteX2" fmla="*/ 1736488 w 1736488"/>
              <a:gd name="connsiteY2" fmla="*/ 0 h 1484785"/>
              <a:gd name="connsiteX3" fmla="*/ 652864 w 1736488"/>
              <a:gd name="connsiteY3" fmla="*/ 1484780 h 1484785"/>
              <a:gd name="connsiteX0" fmla="*/ 652864 w 1736488"/>
              <a:gd name="connsiteY0" fmla="*/ 1484780 h 1484785"/>
              <a:gd name="connsiteX1" fmla="*/ 0 w 1736488"/>
              <a:gd name="connsiteY1" fmla="*/ 1148707 h 1484785"/>
              <a:gd name="connsiteX2" fmla="*/ 1736488 w 1736488"/>
              <a:gd name="connsiteY2" fmla="*/ 0 h 1484785"/>
              <a:gd name="connsiteX3" fmla="*/ 652864 w 1736488"/>
              <a:gd name="connsiteY3" fmla="*/ 1484780 h 1484785"/>
              <a:gd name="connsiteX0" fmla="*/ 652864 w 1736488"/>
              <a:gd name="connsiteY0" fmla="*/ 1484780 h 1484785"/>
              <a:gd name="connsiteX1" fmla="*/ 0 w 1736488"/>
              <a:gd name="connsiteY1" fmla="*/ 1148707 h 1484785"/>
              <a:gd name="connsiteX2" fmla="*/ 1736488 w 1736488"/>
              <a:gd name="connsiteY2" fmla="*/ 0 h 1484785"/>
              <a:gd name="connsiteX3" fmla="*/ 652864 w 1736488"/>
              <a:gd name="connsiteY3" fmla="*/ 1484780 h 1484785"/>
              <a:gd name="connsiteX0" fmla="*/ 658830 w 1742454"/>
              <a:gd name="connsiteY0" fmla="*/ 1484780 h 1484785"/>
              <a:gd name="connsiteX1" fmla="*/ 0 w 1742454"/>
              <a:gd name="connsiteY1" fmla="*/ 1159346 h 1484785"/>
              <a:gd name="connsiteX2" fmla="*/ 1742454 w 1742454"/>
              <a:gd name="connsiteY2" fmla="*/ 0 h 1484785"/>
              <a:gd name="connsiteX3" fmla="*/ 658830 w 1742454"/>
              <a:gd name="connsiteY3" fmla="*/ 1484780 h 1484785"/>
              <a:gd name="connsiteX0" fmla="*/ 659174 w 1742454"/>
              <a:gd name="connsiteY0" fmla="*/ 1463484 h 1463489"/>
              <a:gd name="connsiteX1" fmla="*/ 0 w 1742454"/>
              <a:gd name="connsiteY1" fmla="*/ 1159346 h 1463489"/>
              <a:gd name="connsiteX2" fmla="*/ 1742454 w 1742454"/>
              <a:gd name="connsiteY2" fmla="*/ 0 h 1463489"/>
              <a:gd name="connsiteX3" fmla="*/ 659174 w 1742454"/>
              <a:gd name="connsiteY3" fmla="*/ 1463484 h 1463489"/>
              <a:gd name="connsiteX0" fmla="*/ 659174 w 1742454"/>
              <a:gd name="connsiteY0" fmla="*/ 1463484 h 1463489"/>
              <a:gd name="connsiteX1" fmla="*/ 0 w 1742454"/>
              <a:gd name="connsiteY1" fmla="*/ 1159346 h 1463489"/>
              <a:gd name="connsiteX2" fmla="*/ 1742454 w 1742454"/>
              <a:gd name="connsiteY2" fmla="*/ 0 h 1463489"/>
              <a:gd name="connsiteX3" fmla="*/ 659174 w 1742454"/>
              <a:gd name="connsiteY3" fmla="*/ 1463484 h 1463489"/>
              <a:gd name="connsiteX0" fmla="*/ 798157 w 1742454"/>
              <a:gd name="connsiteY0" fmla="*/ 1510042 h 1510047"/>
              <a:gd name="connsiteX1" fmla="*/ 0 w 1742454"/>
              <a:gd name="connsiteY1" fmla="*/ 1159346 h 1510047"/>
              <a:gd name="connsiteX2" fmla="*/ 1742454 w 1742454"/>
              <a:gd name="connsiteY2" fmla="*/ 0 h 1510047"/>
              <a:gd name="connsiteX3" fmla="*/ 798157 w 1742454"/>
              <a:gd name="connsiteY3" fmla="*/ 1510042 h 1510047"/>
              <a:gd name="connsiteX0" fmla="*/ 798157 w 1566432"/>
              <a:gd name="connsiteY0" fmla="*/ 1640588 h 1640592"/>
              <a:gd name="connsiteX1" fmla="*/ 0 w 1566432"/>
              <a:gd name="connsiteY1" fmla="*/ 1289892 h 1640592"/>
              <a:gd name="connsiteX2" fmla="*/ 1566432 w 1566432"/>
              <a:gd name="connsiteY2" fmla="*/ 0 h 1640592"/>
              <a:gd name="connsiteX3" fmla="*/ 798157 w 1566432"/>
              <a:gd name="connsiteY3" fmla="*/ 1640588 h 1640592"/>
              <a:gd name="connsiteX0" fmla="*/ 1191859 w 1960134"/>
              <a:gd name="connsiteY0" fmla="*/ 1640588 h 1640592"/>
              <a:gd name="connsiteX1" fmla="*/ 0 w 1960134"/>
              <a:gd name="connsiteY1" fmla="*/ 963597 h 1640592"/>
              <a:gd name="connsiteX2" fmla="*/ 1960134 w 1960134"/>
              <a:gd name="connsiteY2" fmla="*/ 0 h 1640592"/>
              <a:gd name="connsiteX3" fmla="*/ 1191859 w 1960134"/>
              <a:gd name="connsiteY3" fmla="*/ 1640588 h 1640592"/>
              <a:gd name="connsiteX0" fmla="*/ 217119 w 1960134"/>
              <a:gd name="connsiteY0" fmla="*/ 1163099 h 1163106"/>
              <a:gd name="connsiteX1" fmla="*/ 0 w 1960134"/>
              <a:gd name="connsiteY1" fmla="*/ 963597 h 1163106"/>
              <a:gd name="connsiteX2" fmla="*/ 1960134 w 1960134"/>
              <a:gd name="connsiteY2" fmla="*/ 0 h 1163106"/>
              <a:gd name="connsiteX3" fmla="*/ 217119 w 1960134"/>
              <a:gd name="connsiteY3" fmla="*/ 1163099 h 1163106"/>
              <a:gd name="connsiteX0" fmla="*/ 217119 w 1960134"/>
              <a:gd name="connsiteY0" fmla="*/ 1163099 h 1163106"/>
              <a:gd name="connsiteX1" fmla="*/ 0 w 1960134"/>
              <a:gd name="connsiteY1" fmla="*/ 963597 h 1163106"/>
              <a:gd name="connsiteX2" fmla="*/ 1960134 w 1960134"/>
              <a:gd name="connsiteY2" fmla="*/ 0 h 1163106"/>
              <a:gd name="connsiteX3" fmla="*/ 217119 w 1960134"/>
              <a:gd name="connsiteY3" fmla="*/ 1163099 h 1163106"/>
              <a:gd name="connsiteX0" fmla="*/ 217119 w 1960134"/>
              <a:gd name="connsiteY0" fmla="*/ 1163099 h 1163106"/>
              <a:gd name="connsiteX1" fmla="*/ 0 w 1960134"/>
              <a:gd name="connsiteY1" fmla="*/ 963597 h 1163106"/>
              <a:gd name="connsiteX2" fmla="*/ 1960134 w 1960134"/>
              <a:gd name="connsiteY2" fmla="*/ 0 h 1163106"/>
              <a:gd name="connsiteX3" fmla="*/ 217119 w 1960134"/>
              <a:gd name="connsiteY3" fmla="*/ 1163099 h 1163106"/>
              <a:gd name="connsiteX0" fmla="*/ 217119 w 1960134"/>
              <a:gd name="connsiteY0" fmla="*/ 1163099 h 1163106"/>
              <a:gd name="connsiteX1" fmla="*/ 0 w 1960134"/>
              <a:gd name="connsiteY1" fmla="*/ 963597 h 1163106"/>
              <a:gd name="connsiteX2" fmla="*/ 1960134 w 1960134"/>
              <a:gd name="connsiteY2" fmla="*/ 0 h 1163106"/>
              <a:gd name="connsiteX3" fmla="*/ 217119 w 1960134"/>
              <a:gd name="connsiteY3" fmla="*/ 1163099 h 1163106"/>
              <a:gd name="connsiteX0" fmla="*/ 217119 w 1960134"/>
              <a:gd name="connsiteY0" fmla="*/ 1163099 h 1163106"/>
              <a:gd name="connsiteX1" fmla="*/ 0 w 1960134"/>
              <a:gd name="connsiteY1" fmla="*/ 963597 h 1163106"/>
              <a:gd name="connsiteX2" fmla="*/ 1960134 w 1960134"/>
              <a:gd name="connsiteY2" fmla="*/ 0 h 1163106"/>
              <a:gd name="connsiteX3" fmla="*/ 217119 w 1960134"/>
              <a:gd name="connsiteY3" fmla="*/ 1163099 h 1163106"/>
              <a:gd name="connsiteX0" fmla="*/ 217119 w 1960134"/>
              <a:gd name="connsiteY0" fmla="*/ 1163099 h 1163106"/>
              <a:gd name="connsiteX1" fmla="*/ 0 w 1960134"/>
              <a:gd name="connsiteY1" fmla="*/ 963597 h 1163106"/>
              <a:gd name="connsiteX2" fmla="*/ 1960134 w 1960134"/>
              <a:gd name="connsiteY2" fmla="*/ 0 h 1163106"/>
              <a:gd name="connsiteX3" fmla="*/ 217119 w 1960134"/>
              <a:gd name="connsiteY3" fmla="*/ 1163099 h 1163106"/>
              <a:gd name="connsiteX0" fmla="*/ 217119 w 1960134"/>
              <a:gd name="connsiteY0" fmla="*/ 1163099 h 1163106"/>
              <a:gd name="connsiteX1" fmla="*/ 0 w 1960134"/>
              <a:gd name="connsiteY1" fmla="*/ 963597 h 1163106"/>
              <a:gd name="connsiteX2" fmla="*/ 1960134 w 1960134"/>
              <a:gd name="connsiteY2" fmla="*/ 0 h 1163106"/>
              <a:gd name="connsiteX3" fmla="*/ 217119 w 1960134"/>
              <a:gd name="connsiteY3" fmla="*/ 1163099 h 1163106"/>
              <a:gd name="connsiteX0" fmla="*/ 217119 w 1960134"/>
              <a:gd name="connsiteY0" fmla="*/ 1163099 h 1163106"/>
              <a:gd name="connsiteX1" fmla="*/ 0 w 1960134"/>
              <a:gd name="connsiteY1" fmla="*/ 963597 h 1163106"/>
              <a:gd name="connsiteX2" fmla="*/ 1960134 w 1960134"/>
              <a:gd name="connsiteY2" fmla="*/ 0 h 1163106"/>
              <a:gd name="connsiteX3" fmla="*/ 217119 w 1960134"/>
              <a:gd name="connsiteY3" fmla="*/ 1163099 h 1163106"/>
              <a:gd name="connsiteX0" fmla="*/ 217119 w 1960134"/>
              <a:gd name="connsiteY0" fmla="*/ 1163099 h 1163106"/>
              <a:gd name="connsiteX1" fmla="*/ 0 w 1960134"/>
              <a:gd name="connsiteY1" fmla="*/ 963597 h 1163106"/>
              <a:gd name="connsiteX2" fmla="*/ 1960134 w 1960134"/>
              <a:gd name="connsiteY2" fmla="*/ 0 h 1163106"/>
              <a:gd name="connsiteX3" fmla="*/ 217119 w 1960134"/>
              <a:gd name="connsiteY3" fmla="*/ 1163099 h 1163106"/>
              <a:gd name="connsiteX0" fmla="*/ 217119 w 1960134"/>
              <a:gd name="connsiteY0" fmla="*/ 1163099 h 1163106"/>
              <a:gd name="connsiteX1" fmla="*/ 0 w 1960134"/>
              <a:gd name="connsiteY1" fmla="*/ 963597 h 1163106"/>
              <a:gd name="connsiteX2" fmla="*/ 1960134 w 1960134"/>
              <a:gd name="connsiteY2" fmla="*/ 0 h 1163106"/>
              <a:gd name="connsiteX3" fmla="*/ 217119 w 1960134"/>
              <a:gd name="connsiteY3" fmla="*/ 1163099 h 1163106"/>
              <a:gd name="connsiteX0" fmla="*/ 217119 w 1960134"/>
              <a:gd name="connsiteY0" fmla="*/ 1163099 h 1163106"/>
              <a:gd name="connsiteX1" fmla="*/ 0 w 1960134"/>
              <a:gd name="connsiteY1" fmla="*/ 963597 h 1163106"/>
              <a:gd name="connsiteX2" fmla="*/ 1960134 w 1960134"/>
              <a:gd name="connsiteY2" fmla="*/ 0 h 1163106"/>
              <a:gd name="connsiteX3" fmla="*/ 217119 w 1960134"/>
              <a:gd name="connsiteY3" fmla="*/ 1163099 h 1163106"/>
              <a:gd name="connsiteX0" fmla="*/ 217119 w 1960134"/>
              <a:gd name="connsiteY0" fmla="*/ 1163099 h 1163106"/>
              <a:gd name="connsiteX1" fmla="*/ 0 w 1960134"/>
              <a:gd name="connsiteY1" fmla="*/ 963597 h 1163106"/>
              <a:gd name="connsiteX2" fmla="*/ 1960134 w 1960134"/>
              <a:gd name="connsiteY2" fmla="*/ 0 h 1163106"/>
              <a:gd name="connsiteX3" fmla="*/ 217119 w 1960134"/>
              <a:gd name="connsiteY3" fmla="*/ 1163099 h 1163106"/>
              <a:gd name="connsiteX0" fmla="*/ 217119 w 1960134"/>
              <a:gd name="connsiteY0" fmla="*/ 1163099 h 1163106"/>
              <a:gd name="connsiteX1" fmla="*/ 0 w 1960134"/>
              <a:gd name="connsiteY1" fmla="*/ 963597 h 1163106"/>
              <a:gd name="connsiteX2" fmla="*/ 1960134 w 1960134"/>
              <a:gd name="connsiteY2" fmla="*/ 0 h 1163106"/>
              <a:gd name="connsiteX3" fmla="*/ 217119 w 1960134"/>
              <a:gd name="connsiteY3" fmla="*/ 1163099 h 1163106"/>
              <a:gd name="connsiteX0" fmla="*/ 217119 w 1960134"/>
              <a:gd name="connsiteY0" fmla="*/ 1163099 h 1163106"/>
              <a:gd name="connsiteX1" fmla="*/ 0 w 1960134"/>
              <a:gd name="connsiteY1" fmla="*/ 963597 h 1163106"/>
              <a:gd name="connsiteX2" fmla="*/ 1960134 w 1960134"/>
              <a:gd name="connsiteY2" fmla="*/ 0 h 1163106"/>
              <a:gd name="connsiteX3" fmla="*/ 217119 w 1960134"/>
              <a:gd name="connsiteY3" fmla="*/ 1163099 h 1163106"/>
              <a:gd name="connsiteX0" fmla="*/ 257745 w 2000760"/>
              <a:gd name="connsiteY0" fmla="*/ 1163099 h 1163106"/>
              <a:gd name="connsiteX1" fmla="*/ 0 w 2000760"/>
              <a:gd name="connsiteY1" fmla="*/ 904659 h 1163106"/>
              <a:gd name="connsiteX2" fmla="*/ 2000760 w 2000760"/>
              <a:gd name="connsiteY2" fmla="*/ 0 h 1163106"/>
              <a:gd name="connsiteX3" fmla="*/ 257745 w 2000760"/>
              <a:gd name="connsiteY3" fmla="*/ 1163099 h 1163106"/>
              <a:gd name="connsiteX0" fmla="*/ 210842 w 1953857"/>
              <a:gd name="connsiteY0" fmla="*/ 1163099 h 1163106"/>
              <a:gd name="connsiteX1" fmla="*/ 0 w 1953857"/>
              <a:gd name="connsiteY1" fmla="*/ 954838 h 1163106"/>
              <a:gd name="connsiteX2" fmla="*/ 1953857 w 1953857"/>
              <a:gd name="connsiteY2" fmla="*/ 0 h 1163106"/>
              <a:gd name="connsiteX3" fmla="*/ 210842 w 1953857"/>
              <a:gd name="connsiteY3" fmla="*/ 1163099 h 1163106"/>
              <a:gd name="connsiteX0" fmla="*/ 195805 w 1938820"/>
              <a:gd name="connsiteY0" fmla="*/ 1163099 h 1163106"/>
              <a:gd name="connsiteX1" fmla="*/ 0 w 1938820"/>
              <a:gd name="connsiteY1" fmla="*/ 952355 h 1163106"/>
              <a:gd name="connsiteX2" fmla="*/ 1938820 w 1938820"/>
              <a:gd name="connsiteY2" fmla="*/ 0 h 1163106"/>
              <a:gd name="connsiteX3" fmla="*/ 195805 w 1938820"/>
              <a:gd name="connsiteY3" fmla="*/ 1163099 h 1163106"/>
              <a:gd name="connsiteX0" fmla="*/ 206151 w 1949166"/>
              <a:gd name="connsiteY0" fmla="*/ 1163099 h 1163106"/>
              <a:gd name="connsiteX1" fmla="*/ 0 w 1949166"/>
              <a:gd name="connsiteY1" fmla="*/ 959856 h 1163106"/>
              <a:gd name="connsiteX2" fmla="*/ 1949166 w 1949166"/>
              <a:gd name="connsiteY2" fmla="*/ 0 h 1163106"/>
              <a:gd name="connsiteX3" fmla="*/ 206151 w 1949166"/>
              <a:gd name="connsiteY3" fmla="*/ 1163099 h 1163106"/>
              <a:gd name="connsiteX0" fmla="*/ 206151 w 1949166"/>
              <a:gd name="connsiteY0" fmla="*/ 1163099 h 1163106"/>
              <a:gd name="connsiteX1" fmla="*/ 0 w 1949166"/>
              <a:gd name="connsiteY1" fmla="*/ 959856 h 1163106"/>
              <a:gd name="connsiteX2" fmla="*/ 1949166 w 1949166"/>
              <a:gd name="connsiteY2" fmla="*/ 0 h 1163106"/>
              <a:gd name="connsiteX3" fmla="*/ 206151 w 1949166"/>
              <a:gd name="connsiteY3" fmla="*/ 1163099 h 1163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49166" h="1163106">
                <a:moveTo>
                  <a:pt x="206151" y="1163099"/>
                </a:moveTo>
                <a:cubicBezTo>
                  <a:pt x="123521" y="1087085"/>
                  <a:pt x="66086" y="1043454"/>
                  <a:pt x="0" y="959856"/>
                </a:cubicBezTo>
                <a:lnTo>
                  <a:pt x="1949166" y="0"/>
                </a:lnTo>
                <a:cubicBezTo>
                  <a:pt x="1469362" y="311992"/>
                  <a:pt x="212792" y="1166088"/>
                  <a:pt x="206151" y="1163099"/>
                </a:cubicBezTo>
                <a:close/>
              </a:path>
            </a:pathLst>
          </a:custGeom>
          <a:solidFill>
            <a:schemeClr val="accent2">
              <a:lumMod val="75000"/>
              <a:alpha val="8000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16" name="Kör 7">
            <a:extLst>
              <a:ext uri="{FF2B5EF4-FFF2-40B4-BE49-F238E27FC236}">
                <a16:creationId xmlns:a16="http://schemas.microsoft.com/office/drawing/2014/main" id="{F883974B-7B69-4464-977B-A9736BD15C81}"/>
              </a:ext>
            </a:extLst>
          </p:cNvPr>
          <p:cNvSpPr/>
          <p:nvPr/>
        </p:nvSpPr>
        <p:spPr>
          <a:xfrm rot="562609">
            <a:off x="601078" y="3535895"/>
            <a:ext cx="1742454" cy="1437657"/>
          </a:xfrm>
          <a:custGeom>
            <a:avLst/>
            <a:gdLst>
              <a:gd name="connsiteX0" fmla="*/ 1019873 w 3336859"/>
              <a:gd name="connsiteY0" fmla="*/ 3161222 h 3290618"/>
              <a:gd name="connsiteX1" fmla="*/ 524407 w 3336859"/>
              <a:gd name="connsiteY1" fmla="*/ 2842922 h 3290618"/>
              <a:gd name="connsiteX2" fmla="*/ 1668430 w 3336859"/>
              <a:gd name="connsiteY2" fmla="*/ 1645309 h 3290618"/>
              <a:gd name="connsiteX3" fmla="*/ 1019873 w 3336859"/>
              <a:gd name="connsiteY3" fmla="*/ 3161222 h 3290618"/>
              <a:gd name="connsiteX0" fmla="*/ 495466 w 1502482"/>
              <a:gd name="connsiteY0" fmla="*/ 1636892 h 1636892"/>
              <a:gd name="connsiteX1" fmla="*/ 0 w 1502482"/>
              <a:gd name="connsiteY1" fmla="*/ 1318592 h 1636892"/>
              <a:gd name="connsiteX2" fmla="*/ 1502482 w 1502482"/>
              <a:gd name="connsiteY2" fmla="*/ 0 h 1636892"/>
              <a:gd name="connsiteX3" fmla="*/ 495466 w 1502482"/>
              <a:gd name="connsiteY3" fmla="*/ 1636892 h 1636892"/>
              <a:gd name="connsiteX0" fmla="*/ 637966 w 1644982"/>
              <a:gd name="connsiteY0" fmla="*/ 1636892 h 1636892"/>
              <a:gd name="connsiteX1" fmla="*/ 0 w 1644982"/>
              <a:gd name="connsiteY1" fmla="*/ 1110427 h 1636892"/>
              <a:gd name="connsiteX2" fmla="*/ 1644982 w 1644982"/>
              <a:gd name="connsiteY2" fmla="*/ 0 h 1636892"/>
              <a:gd name="connsiteX3" fmla="*/ 637966 w 1644982"/>
              <a:gd name="connsiteY3" fmla="*/ 1636892 h 1636892"/>
              <a:gd name="connsiteX0" fmla="*/ 603065 w 1644982"/>
              <a:gd name="connsiteY0" fmla="*/ 1519084 h 1519084"/>
              <a:gd name="connsiteX1" fmla="*/ 0 w 1644982"/>
              <a:gd name="connsiteY1" fmla="*/ 1110427 h 1519084"/>
              <a:gd name="connsiteX2" fmla="*/ 1644982 w 1644982"/>
              <a:gd name="connsiteY2" fmla="*/ 0 h 1519084"/>
              <a:gd name="connsiteX3" fmla="*/ 603065 w 1644982"/>
              <a:gd name="connsiteY3" fmla="*/ 1519084 h 1519084"/>
              <a:gd name="connsiteX0" fmla="*/ 603065 w 1644982"/>
              <a:gd name="connsiteY0" fmla="*/ 1519084 h 1519084"/>
              <a:gd name="connsiteX1" fmla="*/ 0 w 1644982"/>
              <a:gd name="connsiteY1" fmla="*/ 1110427 h 1519084"/>
              <a:gd name="connsiteX2" fmla="*/ 1644982 w 1644982"/>
              <a:gd name="connsiteY2" fmla="*/ 0 h 1519084"/>
              <a:gd name="connsiteX3" fmla="*/ 603065 w 1644982"/>
              <a:gd name="connsiteY3" fmla="*/ 1519084 h 1519084"/>
              <a:gd name="connsiteX0" fmla="*/ 655278 w 1697195"/>
              <a:gd name="connsiteY0" fmla="*/ 1519084 h 1519084"/>
              <a:gd name="connsiteX1" fmla="*/ 0 w 1697195"/>
              <a:gd name="connsiteY1" fmla="*/ 1121624 h 1519084"/>
              <a:gd name="connsiteX2" fmla="*/ 1697195 w 1697195"/>
              <a:gd name="connsiteY2" fmla="*/ 0 h 1519084"/>
              <a:gd name="connsiteX3" fmla="*/ 655278 w 1697195"/>
              <a:gd name="connsiteY3" fmla="*/ 1519084 h 1519084"/>
              <a:gd name="connsiteX0" fmla="*/ 652864 w 1697195"/>
              <a:gd name="connsiteY0" fmla="*/ 1457697 h 1457697"/>
              <a:gd name="connsiteX1" fmla="*/ 0 w 1697195"/>
              <a:gd name="connsiteY1" fmla="*/ 1121624 h 1457697"/>
              <a:gd name="connsiteX2" fmla="*/ 1697195 w 1697195"/>
              <a:gd name="connsiteY2" fmla="*/ 0 h 1457697"/>
              <a:gd name="connsiteX3" fmla="*/ 652864 w 1697195"/>
              <a:gd name="connsiteY3" fmla="*/ 1457697 h 1457697"/>
              <a:gd name="connsiteX0" fmla="*/ 652864 w 1697195"/>
              <a:gd name="connsiteY0" fmla="*/ 1457697 h 1457697"/>
              <a:gd name="connsiteX1" fmla="*/ 0 w 1697195"/>
              <a:gd name="connsiteY1" fmla="*/ 1121624 h 1457697"/>
              <a:gd name="connsiteX2" fmla="*/ 1697195 w 1697195"/>
              <a:gd name="connsiteY2" fmla="*/ 0 h 1457697"/>
              <a:gd name="connsiteX3" fmla="*/ 652864 w 1697195"/>
              <a:gd name="connsiteY3" fmla="*/ 1457697 h 1457697"/>
              <a:gd name="connsiteX0" fmla="*/ 652864 w 1697195"/>
              <a:gd name="connsiteY0" fmla="*/ 1457697 h 1457703"/>
              <a:gd name="connsiteX1" fmla="*/ 0 w 1697195"/>
              <a:gd name="connsiteY1" fmla="*/ 1121624 h 1457703"/>
              <a:gd name="connsiteX2" fmla="*/ 1697195 w 1697195"/>
              <a:gd name="connsiteY2" fmla="*/ 0 h 1457703"/>
              <a:gd name="connsiteX3" fmla="*/ 652864 w 1697195"/>
              <a:gd name="connsiteY3" fmla="*/ 1457697 h 1457703"/>
              <a:gd name="connsiteX0" fmla="*/ 652864 w 1709335"/>
              <a:gd name="connsiteY0" fmla="*/ 1477722 h 1477728"/>
              <a:gd name="connsiteX1" fmla="*/ 0 w 1709335"/>
              <a:gd name="connsiteY1" fmla="*/ 1141649 h 1477728"/>
              <a:gd name="connsiteX2" fmla="*/ 1709335 w 1709335"/>
              <a:gd name="connsiteY2" fmla="*/ 0 h 1477728"/>
              <a:gd name="connsiteX3" fmla="*/ 652864 w 1709335"/>
              <a:gd name="connsiteY3" fmla="*/ 1477722 h 1477728"/>
              <a:gd name="connsiteX0" fmla="*/ 652864 w 1709335"/>
              <a:gd name="connsiteY0" fmla="*/ 1477722 h 1477727"/>
              <a:gd name="connsiteX1" fmla="*/ 0 w 1709335"/>
              <a:gd name="connsiteY1" fmla="*/ 1141649 h 1477727"/>
              <a:gd name="connsiteX2" fmla="*/ 1709335 w 1709335"/>
              <a:gd name="connsiteY2" fmla="*/ 0 h 1477727"/>
              <a:gd name="connsiteX3" fmla="*/ 652864 w 1709335"/>
              <a:gd name="connsiteY3" fmla="*/ 1477722 h 1477727"/>
              <a:gd name="connsiteX0" fmla="*/ 652864 w 1736488"/>
              <a:gd name="connsiteY0" fmla="*/ 1484780 h 1484785"/>
              <a:gd name="connsiteX1" fmla="*/ 0 w 1736488"/>
              <a:gd name="connsiteY1" fmla="*/ 1148707 h 1484785"/>
              <a:gd name="connsiteX2" fmla="*/ 1736488 w 1736488"/>
              <a:gd name="connsiteY2" fmla="*/ 0 h 1484785"/>
              <a:gd name="connsiteX3" fmla="*/ 652864 w 1736488"/>
              <a:gd name="connsiteY3" fmla="*/ 1484780 h 1484785"/>
              <a:gd name="connsiteX0" fmla="*/ 652864 w 1736488"/>
              <a:gd name="connsiteY0" fmla="*/ 1484780 h 1484785"/>
              <a:gd name="connsiteX1" fmla="*/ 0 w 1736488"/>
              <a:gd name="connsiteY1" fmla="*/ 1148707 h 1484785"/>
              <a:gd name="connsiteX2" fmla="*/ 1736488 w 1736488"/>
              <a:gd name="connsiteY2" fmla="*/ 0 h 1484785"/>
              <a:gd name="connsiteX3" fmla="*/ 652864 w 1736488"/>
              <a:gd name="connsiteY3" fmla="*/ 1484780 h 1484785"/>
              <a:gd name="connsiteX0" fmla="*/ 652864 w 1736488"/>
              <a:gd name="connsiteY0" fmla="*/ 1484780 h 1484785"/>
              <a:gd name="connsiteX1" fmla="*/ 0 w 1736488"/>
              <a:gd name="connsiteY1" fmla="*/ 1148707 h 1484785"/>
              <a:gd name="connsiteX2" fmla="*/ 1736488 w 1736488"/>
              <a:gd name="connsiteY2" fmla="*/ 0 h 1484785"/>
              <a:gd name="connsiteX3" fmla="*/ 652864 w 1736488"/>
              <a:gd name="connsiteY3" fmla="*/ 1484780 h 1484785"/>
              <a:gd name="connsiteX0" fmla="*/ 658830 w 1742454"/>
              <a:gd name="connsiteY0" fmla="*/ 1484780 h 1484785"/>
              <a:gd name="connsiteX1" fmla="*/ 0 w 1742454"/>
              <a:gd name="connsiteY1" fmla="*/ 1159346 h 1484785"/>
              <a:gd name="connsiteX2" fmla="*/ 1742454 w 1742454"/>
              <a:gd name="connsiteY2" fmla="*/ 0 h 1484785"/>
              <a:gd name="connsiteX3" fmla="*/ 658830 w 1742454"/>
              <a:gd name="connsiteY3" fmla="*/ 1484780 h 1484785"/>
              <a:gd name="connsiteX0" fmla="*/ 659174 w 1742454"/>
              <a:gd name="connsiteY0" fmla="*/ 1463484 h 1463489"/>
              <a:gd name="connsiteX1" fmla="*/ 0 w 1742454"/>
              <a:gd name="connsiteY1" fmla="*/ 1159346 h 1463489"/>
              <a:gd name="connsiteX2" fmla="*/ 1742454 w 1742454"/>
              <a:gd name="connsiteY2" fmla="*/ 0 h 1463489"/>
              <a:gd name="connsiteX3" fmla="*/ 659174 w 1742454"/>
              <a:gd name="connsiteY3" fmla="*/ 1463484 h 1463489"/>
              <a:gd name="connsiteX0" fmla="*/ 659174 w 1742454"/>
              <a:gd name="connsiteY0" fmla="*/ 1463484 h 1463489"/>
              <a:gd name="connsiteX1" fmla="*/ 0 w 1742454"/>
              <a:gd name="connsiteY1" fmla="*/ 1159346 h 1463489"/>
              <a:gd name="connsiteX2" fmla="*/ 1742454 w 1742454"/>
              <a:gd name="connsiteY2" fmla="*/ 0 h 1463489"/>
              <a:gd name="connsiteX3" fmla="*/ 659174 w 1742454"/>
              <a:gd name="connsiteY3" fmla="*/ 1463484 h 1463489"/>
              <a:gd name="connsiteX0" fmla="*/ 798157 w 1742454"/>
              <a:gd name="connsiteY0" fmla="*/ 1510042 h 1510047"/>
              <a:gd name="connsiteX1" fmla="*/ 0 w 1742454"/>
              <a:gd name="connsiteY1" fmla="*/ 1159346 h 1510047"/>
              <a:gd name="connsiteX2" fmla="*/ 1742454 w 1742454"/>
              <a:gd name="connsiteY2" fmla="*/ 0 h 1510047"/>
              <a:gd name="connsiteX3" fmla="*/ 798157 w 1742454"/>
              <a:gd name="connsiteY3" fmla="*/ 1510042 h 1510047"/>
              <a:gd name="connsiteX0" fmla="*/ 567784 w 1742454"/>
              <a:gd name="connsiteY0" fmla="*/ 1424513 h 1424518"/>
              <a:gd name="connsiteX1" fmla="*/ 0 w 1742454"/>
              <a:gd name="connsiteY1" fmla="*/ 1159346 h 1424518"/>
              <a:gd name="connsiteX2" fmla="*/ 1742454 w 1742454"/>
              <a:gd name="connsiteY2" fmla="*/ 0 h 1424518"/>
              <a:gd name="connsiteX3" fmla="*/ 567784 w 1742454"/>
              <a:gd name="connsiteY3" fmla="*/ 1424513 h 1424518"/>
              <a:gd name="connsiteX0" fmla="*/ 558368 w 1742454"/>
              <a:gd name="connsiteY0" fmla="*/ 1437652 h 1437657"/>
              <a:gd name="connsiteX1" fmla="*/ 0 w 1742454"/>
              <a:gd name="connsiteY1" fmla="*/ 1159346 h 1437657"/>
              <a:gd name="connsiteX2" fmla="*/ 1742454 w 1742454"/>
              <a:gd name="connsiteY2" fmla="*/ 0 h 1437657"/>
              <a:gd name="connsiteX3" fmla="*/ 558368 w 1742454"/>
              <a:gd name="connsiteY3" fmla="*/ 1437652 h 1437657"/>
              <a:gd name="connsiteX0" fmla="*/ 558368 w 1742454"/>
              <a:gd name="connsiteY0" fmla="*/ 1437652 h 1437657"/>
              <a:gd name="connsiteX1" fmla="*/ 0 w 1742454"/>
              <a:gd name="connsiteY1" fmla="*/ 1159346 h 1437657"/>
              <a:gd name="connsiteX2" fmla="*/ 1742454 w 1742454"/>
              <a:gd name="connsiteY2" fmla="*/ 0 h 1437657"/>
              <a:gd name="connsiteX3" fmla="*/ 558368 w 1742454"/>
              <a:gd name="connsiteY3" fmla="*/ 1437652 h 1437657"/>
              <a:gd name="connsiteX0" fmla="*/ 558368 w 1742454"/>
              <a:gd name="connsiteY0" fmla="*/ 1437652 h 1437657"/>
              <a:gd name="connsiteX1" fmla="*/ 0 w 1742454"/>
              <a:gd name="connsiteY1" fmla="*/ 1159346 h 1437657"/>
              <a:gd name="connsiteX2" fmla="*/ 1742454 w 1742454"/>
              <a:gd name="connsiteY2" fmla="*/ 0 h 1437657"/>
              <a:gd name="connsiteX3" fmla="*/ 558368 w 1742454"/>
              <a:gd name="connsiteY3" fmla="*/ 1437652 h 1437657"/>
              <a:gd name="connsiteX0" fmla="*/ 558368 w 1742454"/>
              <a:gd name="connsiteY0" fmla="*/ 1437652 h 1437657"/>
              <a:gd name="connsiteX1" fmla="*/ 0 w 1742454"/>
              <a:gd name="connsiteY1" fmla="*/ 1159346 h 1437657"/>
              <a:gd name="connsiteX2" fmla="*/ 1742454 w 1742454"/>
              <a:gd name="connsiteY2" fmla="*/ 0 h 1437657"/>
              <a:gd name="connsiteX3" fmla="*/ 558368 w 1742454"/>
              <a:gd name="connsiteY3" fmla="*/ 1437652 h 1437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2454" h="1437657">
                <a:moveTo>
                  <a:pt x="558368" y="1437652"/>
                </a:moveTo>
                <a:cubicBezTo>
                  <a:pt x="368415" y="1366491"/>
                  <a:pt x="208322" y="1278023"/>
                  <a:pt x="0" y="1159346"/>
                </a:cubicBezTo>
                <a:lnTo>
                  <a:pt x="1742454" y="0"/>
                </a:lnTo>
                <a:cubicBezTo>
                  <a:pt x="1524062" y="304865"/>
                  <a:pt x="565009" y="1440641"/>
                  <a:pt x="558368" y="1437652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  <a:alpha val="6600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615895" y="3618711"/>
            <a:ext cx="781529" cy="400110"/>
          </a:xfrm>
          <a:prstGeom prst="rect">
            <a:avLst/>
          </a:prstGeom>
          <a:solidFill>
            <a:srgbClr val="E7E200"/>
          </a:solidFill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>
            <a:spAutoFit/>
          </a:bodyPr>
          <a:lstStyle/>
          <a:p>
            <a:pPr algn="ctr">
              <a:defRPr sz="1800" b="0" i="0" u="none" strike="noStrike" kern="1200" baseline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r>
              <a:rPr lang="hu-HU" sz="13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27,8 Mrd TOP-6.8.2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1259632" y="4302728"/>
            <a:ext cx="720080" cy="400110"/>
          </a:xfrm>
          <a:prstGeom prst="rect">
            <a:avLst/>
          </a:prstGeom>
          <a:solidFill>
            <a:srgbClr val="E7E200"/>
          </a:solidFill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>
            <a:spAutoFit/>
          </a:bodyPr>
          <a:lstStyle/>
          <a:p>
            <a:pPr algn="ctr">
              <a:defRPr sz="1800" b="0" i="0" u="none" strike="noStrike" kern="1200" baseline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r>
              <a:rPr lang="hu-HU" sz="1300" b="1" dirty="0"/>
              <a:t>60,1 Mrd</a:t>
            </a:r>
          </a:p>
          <a:p>
            <a:pPr algn="ctr">
              <a:defRPr sz="1800" b="0" i="0" u="none" strike="noStrike" kern="1200" baseline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r>
              <a:rPr lang="hu-HU" sz="1300" b="1" dirty="0"/>
              <a:t>TOP-5.1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20722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4" grpId="0" animBg="1"/>
      <p:bldP spid="15" grpId="0" animBg="1"/>
      <p:bldP spid="16" grpId="0" animBg="1"/>
      <p:bldP spid="9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89856" y="116639"/>
            <a:ext cx="8795320" cy="1080113"/>
          </a:xfrm>
        </p:spPr>
        <p:txBody>
          <a:bodyPr>
            <a:normAutofit/>
          </a:bodyPr>
          <a:lstStyle/>
          <a:p>
            <a:r>
              <a:rPr lang="hu-HU" sz="2400" b="1" dirty="0">
                <a:solidFill>
                  <a:prstClr val="white"/>
                </a:solidFill>
                <a:latin typeface="+mn-lt"/>
                <a:cs typeface="Arial"/>
              </a:rPr>
              <a:t>Paktumok – keresletvezérelt program</a:t>
            </a:r>
          </a:p>
        </p:txBody>
      </p:sp>
      <p:sp>
        <p:nvSpPr>
          <p:cNvPr id="4" name="Téglalap 9">
            <a:extLst>
              <a:ext uri="{FF2B5EF4-FFF2-40B4-BE49-F238E27FC236}">
                <a16:creationId xmlns:a16="http://schemas.microsoft.com/office/drawing/2014/main" id="{7539B2D0-B548-4110-9F98-93CCE6344775}"/>
              </a:ext>
            </a:extLst>
          </p:cNvPr>
          <p:cNvSpPr/>
          <p:nvPr/>
        </p:nvSpPr>
        <p:spPr>
          <a:xfrm flipV="1">
            <a:off x="-108520" y="980728"/>
            <a:ext cx="8640960" cy="5887056"/>
          </a:xfrm>
          <a:custGeom>
            <a:avLst/>
            <a:gdLst>
              <a:gd name="connsiteX0" fmla="*/ 0 w 5364088"/>
              <a:gd name="connsiteY0" fmla="*/ 0 h 5517232"/>
              <a:gd name="connsiteX1" fmla="*/ 5364088 w 5364088"/>
              <a:gd name="connsiteY1" fmla="*/ 0 h 5517232"/>
              <a:gd name="connsiteX2" fmla="*/ 5364088 w 5364088"/>
              <a:gd name="connsiteY2" fmla="*/ 5517232 h 5517232"/>
              <a:gd name="connsiteX3" fmla="*/ 0 w 5364088"/>
              <a:gd name="connsiteY3" fmla="*/ 5517232 h 5517232"/>
              <a:gd name="connsiteX4" fmla="*/ 0 w 5364088"/>
              <a:gd name="connsiteY4" fmla="*/ 0 h 5517232"/>
              <a:gd name="connsiteX0" fmla="*/ 40640 w 5404728"/>
              <a:gd name="connsiteY0" fmla="*/ 0 h 5862672"/>
              <a:gd name="connsiteX1" fmla="*/ 5404728 w 5404728"/>
              <a:gd name="connsiteY1" fmla="*/ 0 h 5862672"/>
              <a:gd name="connsiteX2" fmla="*/ 5404728 w 5404728"/>
              <a:gd name="connsiteY2" fmla="*/ 5517232 h 5862672"/>
              <a:gd name="connsiteX3" fmla="*/ 0 w 5404728"/>
              <a:gd name="connsiteY3" fmla="*/ 5862672 h 5862672"/>
              <a:gd name="connsiteX4" fmla="*/ 40640 w 5404728"/>
              <a:gd name="connsiteY4" fmla="*/ 0 h 5862672"/>
              <a:gd name="connsiteX0" fmla="*/ 40640 w 5404728"/>
              <a:gd name="connsiteY0" fmla="*/ 0 h 5862672"/>
              <a:gd name="connsiteX1" fmla="*/ 5404728 w 5404728"/>
              <a:gd name="connsiteY1" fmla="*/ 0 h 5862672"/>
              <a:gd name="connsiteX2" fmla="*/ 5404728 w 5404728"/>
              <a:gd name="connsiteY2" fmla="*/ 5517232 h 5862672"/>
              <a:gd name="connsiteX3" fmla="*/ 0 w 5404728"/>
              <a:gd name="connsiteY3" fmla="*/ 5862672 h 5862672"/>
              <a:gd name="connsiteX4" fmla="*/ 40640 w 5404728"/>
              <a:gd name="connsiteY4" fmla="*/ 0 h 5862672"/>
              <a:gd name="connsiteX0" fmla="*/ 4064 w 5368152"/>
              <a:gd name="connsiteY0" fmla="*/ 0 h 5887056"/>
              <a:gd name="connsiteX1" fmla="*/ 5368152 w 5368152"/>
              <a:gd name="connsiteY1" fmla="*/ 0 h 5887056"/>
              <a:gd name="connsiteX2" fmla="*/ 5368152 w 5368152"/>
              <a:gd name="connsiteY2" fmla="*/ 5517232 h 5887056"/>
              <a:gd name="connsiteX3" fmla="*/ 0 w 5368152"/>
              <a:gd name="connsiteY3" fmla="*/ 5887056 h 5887056"/>
              <a:gd name="connsiteX4" fmla="*/ 4064 w 5368152"/>
              <a:gd name="connsiteY4" fmla="*/ 0 h 5887056"/>
              <a:gd name="connsiteX0" fmla="*/ 4064 w 5368152"/>
              <a:gd name="connsiteY0" fmla="*/ 0 h 5887056"/>
              <a:gd name="connsiteX1" fmla="*/ 5368152 w 5368152"/>
              <a:gd name="connsiteY1" fmla="*/ 0 h 5887056"/>
              <a:gd name="connsiteX2" fmla="*/ 5368152 w 5368152"/>
              <a:gd name="connsiteY2" fmla="*/ 5517232 h 5887056"/>
              <a:gd name="connsiteX3" fmla="*/ 0 w 5368152"/>
              <a:gd name="connsiteY3" fmla="*/ 5887056 h 5887056"/>
              <a:gd name="connsiteX4" fmla="*/ 4064 w 5368152"/>
              <a:gd name="connsiteY4" fmla="*/ 0 h 5887056"/>
              <a:gd name="connsiteX0" fmla="*/ 4064 w 5453496"/>
              <a:gd name="connsiteY0" fmla="*/ 0 h 5887056"/>
              <a:gd name="connsiteX1" fmla="*/ 5368152 w 5453496"/>
              <a:gd name="connsiteY1" fmla="*/ 0 h 5887056"/>
              <a:gd name="connsiteX2" fmla="*/ 5453496 w 5453496"/>
              <a:gd name="connsiteY2" fmla="*/ 5608672 h 5887056"/>
              <a:gd name="connsiteX3" fmla="*/ 0 w 5453496"/>
              <a:gd name="connsiteY3" fmla="*/ 5887056 h 5887056"/>
              <a:gd name="connsiteX4" fmla="*/ 4064 w 5453496"/>
              <a:gd name="connsiteY4" fmla="*/ 0 h 5887056"/>
              <a:gd name="connsiteX0" fmla="*/ 4064 w 5453496"/>
              <a:gd name="connsiteY0" fmla="*/ 0 h 5887056"/>
              <a:gd name="connsiteX1" fmla="*/ 5368152 w 5453496"/>
              <a:gd name="connsiteY1" fmla="*/ 0 h 5887056"/>
              <a:gd name="connsiteX2" fmla="*/ 5453496 w 5453496"/>
              <a:gd name="connsiteY2" fmla="*/ 5608672 h 5887056"/>
              <a:gd name="connsiteX3" fmla="*/ 0 w 5453496"/>
              <a:gd name="connsiteY3" fmla="*/ 5887056 h 5887056"/>
              <a:gd name="connsiteX4" fmla="*/ 4064 w 5453496"/>
              <a:gd name="connsiteY4" fmla="*/ 0 h 5887056"/>
              <a:gd name="connsiteX0" fmla="*/ 4064 w 5453496"/>
              <a:gd name="connsiteY0" fmla="*/ 0 h 5887056"/>
              <a:gd name="connsiteX1" fmla="*/ 5368152 w 5453496"/>
              <a:gd name="connsiteY1" fmla="*/ 0 h 5887056"/>
              <a:gd name="connsiteX2" fmla="*/ 5453496 w 5453496"/>
              <a:gd name="connsiteY2" fmla="*/ 5608672 h 5887056"/>
              <a:gd name="connsiteX3" fmla="*/ 0 w 5453496"/>
              <a:gd name="connsiteY3" fmla="*/ 5887056 h 5887056"/>
              <a:gd name="connsiteX4" fmla="*/ 4064 w 5453496"/>
              <a:gd name="connsiteY4" fmla="*/ 0 h 5887056"/>
              <a:gd name="connsiteX0" fmla="*/ 4064 w 5453496"/>
              <a:gd name="connsiteY0" fmla="*/ 0 h 5887056"/>
              <a:gd name="connsiteX1" fmla="*/ 5368152 w 5453496"/>
              <a:gd name="connsiteY1" fmla="*/ 0 h 5887056"/>
              <a:gd name="connsiteX2" fmla="*/ 5453496 w 5453496"/>
              <a:gd name="connsiteY2" fmla="*/ 5608672 h 5887056"/>
              <a:gd name="connsiteX3" fmla="*/ 0 w 5453496"/>
              <a:gd name="connsiteY3" fmla="*/ 5887056 h 5887056"/>
              <a:gd name="connsiteX4" fmla="*/ 4064 w 5453496"/>
              <a:gd name="connsiteY4" fmla="*/ 0 h 5887056"/>
              <a:gd name="connsiteX0" fmla="*/ 4064 w 5453496"/>
              <a:gd name="connsiteY0" fmla="*/ 0 h 5887056"/>
              <a:gd name="connsiteX1" fmla="*/ 5368152 w 5453496"/>
              <a:gd name="connsiteY1" fmla="*/ 0 h 5887056"/>
              <a:gd name="connsiteX2" fmla="*/ 5453496 w 5453496"/>
              <a:gd name="connsiteY2" fmla="*/ 5608672 h 5887056"/>
              <a:gd name="connsiteX3" fmla="*/ 0 w 5453496"/>
              <a:gd name="connsiteY3" fmla="*/ 5887056 h 5887056"/>
              <a:gd name="connsiteX4" fmla="*/ 4064 w 5453496"/>
              <a:gd name="connsiteY4" fmla="*/ 0 h 5887056"/>
              <a:gd name="connsiteX0" fmla="*/ 4064 w 5453496"/>
              <a:gd name="connsiteY0" fmla="*/ 0 h 5887056"/>
              <a:gd name="connsiteX1" fmla="*/ 5368152 w 5453496"/>
              <a:gd name="connsiteY1" fmla="*/ 0 h 5887056"/>
              <a:gd name="connsiteX2" fmla="*/ 5453496 w 5453496"/>
              <a:gd name="connsiteY2" fmla="*/ 5608672 h 5887056"/>
              <a:gd name="connsiteX3" fmla="*/ 0 w 5453496"/>
              <a:gd name="connsiteY3" fmla="*/ 5887056 h 5887056"/>
              <a:gd name="connsiteX4" fmla="*/ 4064 w 5453496"/>
              <a:gd name="connsiteY4" fmla="*/ 0 h 5887056"/>
              <a:gd name="connsiteX0" fmla="*/ 4064 w 5453496"/>
              <a:gd name="connsiteY0" fmla="*/ 0 h 5887056"/>
              <a:gd name="connsiteX1" fmla="*/ 5368152 w 5453496"/>
              <a:gd name="connsiteY1" fmla="*/ 0 h 5887056"/>
              <a:gd name="connsiteX2" fmla="*/ 5453496 w 5453496"/>
              <a:gd name="connsiteY2" fmla="*/ 5608672 h 5887056"/>
              <a:gd name="connsiteX3" fmla="*/ 0 w 5453496"/>
              <a:gd name="connsiteY3" fmla="*/ 5887056 h 5887056"/>
              <a:gd name="connsiteX4" fmla="*/ 4064 w 5453496"/>
              <a:gd name="connsiteY4" fmla="*/ 0 h 5887056"/>
              <a:gd name="connsiteX0" fmla="*/ 4064 w 5453496"/>
              <a:gd name="connsiteY0" fmla="*/ 0 h 5887056"/>
              <a:gd name="connsiteX1" fmla="*/ 5368152 w 5453496"/>
              <a:gd name="connsiteY1" fmla="*/ 0 h 5887056"/>
              <a:gd name="connsiteX2" fmla="*/ 5453496 w 5453496"/>
              <a:gd name="connsiteY2" fmla="*/ 5771232 h 5887056"/>
              <a:gd name="connsiteX3" fmla="*/ 0 w 5453496"/>
              <a:gd name="connsiteY3" fmla="*/ 5887056 h 5887056"/>
              <a:gd name="connsiteX4" fmla="*/ 4064 w 5453496"/>
              <a:gd name="connsiteY4" fmla="*/ 0 h 5887056"/>
              <a:gd name="connsiteX0" fmla="*/ 4064 w 5453496"/>
              <a:gd name="connsiteY0" fmla="*/ 0 h 5887056"/>
              <a:gd name="connsiteX1" fmla="*/ 5368152 w 5453496"/>
              <a:gd name="connsiteY1" fmla="*/ 0 h 5887056"/>
              <a:gd name="connsiteX2" fmla="*/ 5453496 w 5453496"/>
              <a:gd name="connsiteY2" fmla="*/ 5771232 h 5887056"/>
              <a:gd name="connsiteX3" fmla="*/ 0 w 5453496"/>
              <a:gd name="connsiteY3" fmla="*/ 5887056 h 5887056"/>
              <a:gd name="connsiteX4" fmla="*/ 4064 w 5453496"/>
              <a:gd name="connsiteY4" fmla="*/ 0 h 5887056"/>
              <a:gd name="connsiteX0" fmla="*/ 4064 w 5453496"/>
              <a:gd name="connsiteY0" fmla="*/ 0 h 5887056"/>
              <a:gd name="connsiteX1" fmla="*/ 5368152 w 5453496"/>
              <a:gd name="connsiteY1" fmla="*/ 0 h 5887056"/>
              <a:gd name="connsiteX2" fmla="*/ 5453496 w 5453496"/>
              <a:gd name="connsiteY2" fmla="*/ 5771232 h 5887056"/>
              <a:gd name="connsiteX3" fmla="*/ 0 w 5453496"/>
              <a:gd name="connsiteY3" fmla="*/ 5887056 h 5887056"/>
              <a:gd name="connsiteX4" fmla="*/ 4064 w 5453496"/>
              <a:gd name="connsiteY4" fmla="*/ 0 h 5887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53496" h="5887056">
                <a:moveTo>
                  <a:pt x="4064" y="0"/>
                </a:moveTo>
                <a:lnTo>
                  <a:pt x="5368152" y="0"/>
                </a:lnTo>
                <a:lnTo>
                  <a:pt x="5453496" y="5771232"/>
                </a:lnTo>
                <a:cubicBezTo>
                  <a:pt x="3599690" y="5591739"/>
                  <a:pt x="2128543" y="5467109"/>
                  <a:pt x="0" y="5887056"/>
                </a:cubicBezTo>
                <a:cubicBezTo>
                  <a:pt x="1355" y="3924704"/>
                  <a:pt x="2709" y="1962352"/>
                  <a:pt x="406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412776"/>
            <a:ext cx="8435280" cy="4983162"/>
          </a:xfrm>
        </p:spPr>
        <p:txBody>
          <a:bodyPr>
            <a:noAutofit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hu-HU" sz="2400" dirty="0"/>
              <a:t>Széleskörű együttműködés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hu-HU" sz="2400" dirty="0"/>
              <a:t>Forráskoordináció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hu-HU" sz="2400" dirty="0"/>
              <a:t>Területi lehatárolás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hu-HU" sz="2400" dirty="0"/>
              <a:t>Munkaadók  - </a:t>
            </a:r>
            <a:r>
              <a:rPr lang="hu-HU" sz="2400" dirty="0" err="1"/>
              <a:t>priorizált</a:t>
            </a:r>
            <a:r>
              <a:rPr lang="hu-HU" sz="2400" dirty="0"/>
              <a:t> ügyfelek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hu-HU" sz="2400" dirty="0"/>
              <a:t>Választható tevékenységek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hu-HU" sz="2400" dirty="0"/>
              <a:t>Munkába járás, lakhatási költségek, képzés vs. bértámogatás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hu-HU" sz="2400" dirty="0" err="1"/>
              <a:t>Munkaerőpiaci</a:t>
            </a:r>
            <a:r>
              <a:rPr lang="hu-HU" sz="2400" dirty="0"/>
              <a:t> reform integrálása</a:t>
            </a:r>
          </a:p>
        </p:txBody>
      </p:sp>
      <p:cxnSp>
        <p:nvCxnSpPr>
          <p:cNvPr id="5" name="Egyenes összekötő 4">
            <a:extLst>
              <a:ext uri="{FF2B5EF4-FFF2-40B4-BE49-F238E27FC236}">
                <a16:creationId xmlns:a16="http://schemas.microsoft.com/office/drawing/2014/main" id="{2F657E9C-3155-4CEC-A35A-D9BB08AF15CB}"/>
              </a:ext>
            </a:extLst>
          </p:cNvPr>
          <p:cNvCxnSpPr>
            <a:cxnSpLocks/>
          </p:cNvCxnSpPr>
          <p:nvPr/>
        </p:nvCxnSpPr>
        <p:spPr>
          <a:xfrm>
            <a:off x="395536" y="2132856"/>
            <a:ext cx="4176464" cy="0"/>
          </a:xfrm>
          <a:prstGeom prst="line">
            <a:avLst/>
          </a:prstGeom>
          <a:ln w="4127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B8B8B8"/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Egyenes összekötő 5">
            <a:extLst>
              <a:ext uri="{FF2B5EF4-FFF2-40B4-BE49-F238E27FC236}">
                <a16:creationId xmlns:a16="http://schemas.microsoft.com/office/drawing/2014/main" id="{9F4E37BB-8381-4301-823A-F6BBB3DB5ACD}"/>
              </a:ext>
            </a:extLst>
          </p:cNvPr>
          <p:cNvCxnSpPr>
            <a:cxnSpLocks/>
          </p:cNvCxnSpPr>
          <p:nvPr/>
        </p:nvCxnSpPr>
        <p:spPr>
          <a:xfrm>
            <a:off x="395536" y="2852936"/>
            <a:ext cx="4464496" cy="0"/>
          </a:xfrm>
          <a:prstGeom prst="line">
            <a:avLst/>
          </a:prstGeom>
          <a:ln w="4127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B8B8B8"/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gyenes összekötő 6">
            <a:extLst>
              <a:ext uri="{FF2B5EF4-FFF2-40B4-BE49-F238E27FC236}">
                <a16:creationId xmlns:a16="http://schemas.microsoft.com/office/drawing/2014/main" id="{30483549-8CC6-4A56-BE2A-ECA5B02491B5}"/>
              </a:ext>
            </a:extLst>
          </p:cNvPr>
          <p:cNvCxnSpPr>
            <a:cxnSpLocks/>
          </p:cNvCxnSpPr>
          <p:nvPr/>
        </p:nvCxnSpPr>
        <p:spPr>
          <a:xfrm>
            <a:off x="395536" y="3526449"/>
            <a:ext cx="4464496" cy="18356"/>
          </a:xfrm>
          <a:prstGeom prst="line">
            <a:avLst/>
          </a:prstGeom>
          <a:ln w="4127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B8B8B8"/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gyenes összekötő 7">
            <a:extLst>
              <a:ext uri="{FF2B5EF4-FFF2-40B4-BE49-F238E27FC236}">
                <a16:creationId xmlns:a16="http://schemas.microsoft.com/office/drawing/2014/main" id="{51366CE2-7795-4812-962C-9B015AA673E3}"/>
              </a:ext>
            </a:extLst>
          </p:cNvPr>
          <p:cNvCxnSpPr>
            <a:cxnSpLocks/>
          </p:cNvCxnSpPr>
          <p:nvPr/>
        </p:nvCxnSpPr>
        <p:spPr>
          <a:xfrm>
            <a:off x="395536" y="4238049"/>
            <a:ext cx="7416824" cy="55047"/>
          </a:xfrm>
          <a:prstGeom prst="line">
            <a:avLst/>
          </a:prstGeom>
          <a:ln w="4127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B8B8B8"/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8">
            <a:extLst>
              <a:ext uri="{FF2B5EF4-FFF2-40B4-BE49-F238E27FC236}">
                <a16:creationId xmlns:a16="http://schemas.microsoft.com/office/drawing/2014/main" id="{7E76C044-7A6C-4535-8B24-F545E29A4927}"/>
              </a:ext>
            </a:extLst>
          </p:cNvPr>
          <p:cNvCxnSpPr>
            <a:cxnSpLocks/>
          </p:cNvCxnSpPr>
          <p:nvPr/>
        </p:nvCxnSpPr>
        <p:spPr>
          <a:xfrm>
            <a:off x="395536" y="4949649"/>
            <a:ext cx="7416824" cy="0"/>
          </a:xfrm>
          <a:prstGeom prst="line">
            <a:avLst/>
          </a:prstGeom>
          <a:ln w="4127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B8B8B8"/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9">
            <a:extLst>
              <a:ext uri="{FF2B5EF4-FFF2-40B4-BE49-F238E27FC236}">
                <a16:creationId xmlns:a16="http://schemas.microsoft.com/office/drawing/2014/main" id="{07FE1311-D5FE-4F84-9DDB-F29A2A3FDDF6}"/>
              </a:ext>
            </a:extLst>
          </p:cNvPr>
          <p:cNvCxnSpPr>
            <a:cxnSpLocks/>
          </p:cNvCxnSpPr>
          <p:nvPr/>
        </p:nvCxnSpPr>
        <p:spPr>
          <a:xfrm>
            <a:off x="395536" y="5661248"/>
            <a:ext cx="7416824" cy="0"/>
          </a:xfrm>
          <a:prstGeom prst="line">
            <a:avLst/>
          </a:prstGeom>
          <a:ln w="4127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B8B8B8"/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Kép 14" descr="A képen öltöny, rajz látható&#10;&#10;Automatikusan generált leírás">
            <a:extLst>
              <a:ext uri="{FF2B5EF4-FFF2-40B4-BE49-F238E27FC236}">
                <a16:creationId xmlns:a16="http://schemas.microsoft.com/office/drawing/2014/main" id="{2429828C-4D9D-43D4-BF6E-14BC5BC2706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4587516" y="1412776"/>
            <a:ext cx="4560875" cy="2098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989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églalap 18"/>
          <p:cNvSpPr/>
          <p:nvPr/>
        </p:nvSpPr>
        <p:spPr>
          <a:xfrm flipV="1">
            <a:off x="251520" y="5733256"/>
            <a:ext cx="8784976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9168" y="116632"/>
            <a:ext cx="8229600" cy="994122"/>
          </a:xfrm>
        </p:spPr>
        <p:txBody>
          <a:bodyPr>
            <a:noAutofit/>
          </a:bodyPr>
          <a:lstStyle/>
          <a:p>
            <a:pPr lvl="1" algn="ctr"/>
            <a:r>
              <a:rPr lang="hu-HU" sz="2400" b="1" kern="1200" dirty="0">
                <a:solidFill>
                  <a:prstClr val="white"/>
                </a:solidFill>
                <a:latin typeface="+mn-lt"/>
                <a:ea typeface="+mj-ea"/>
                <a:cs typeface="Arial"/>
              </a:rPr>
              <a:t>Indikátorteljesítés 2020 január</a:t>
            </a:r>
          </a:p>
        </p:txBody>
      </p:sp>
      <p:sp>
        <p:nvSpPr>
          <p:cNvPr id="12" name="Cím 1"/>
          <p:cNvSpPr txBox="1">
            <a:spLocks/>
          </p:cNvSpPr>
          <p:nvPr/>
        </p:nvSpPr>
        <p:spPr>
          <a:xfrm>
            <a:off x="4572000" y="1628800"/>
            <a:ext cx="4392488" cy="17350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hu-HU" altLang="hu-HU" sz="1600" b="1" dirty="0">
                <a:solidFill>
                  <a:srgbClr val="5B9BD5">
                    <a:lumMod val="50000"/>
                  </a:srgbClr>
                </a:solidFill>
                <a:ea typeface="+mn-ea"/>
                <a:cs typeface="+mn-cs"/>
              </a:rPr>
              <a:t>Az indikátorok aktuális teljesítése a célhoz </a:t>
            </a:r>
            <a:br>
              <a:rPr lang="hu-HU" altLang="hu-HU" sz="1600" b="1" dirty="0">
                <a:solidFill>
                  <a:srgbClr val="5B9BD5">
                    <a:lumMod val="50000"/>
                  </a:srgbClr>
                </a:solidFill>
                <a:ea typeface="+mn-ea"/>
                <a:cs typeface="+mn-cs"/>
              </a:rPr>
            </a:br>
            <a:r>
              <a:rPr lang="hu-HU" altLang="hu-HU" sz="1600" b="1" dirty="0">
                <a:solidFill>
                  <a:srgbClr val="5B9BD5">
                    <a:lumMod val="50000"/>
                  </a:srgbClr>
                </a:solidFill>
                <a:ea typeface="+mn-ea"/>
                <a:cs typeface="+mn-cs"/>
              </a:rPr>
              <a:t>képest előrehaladott</a:t>
            </a:r>
          </a:p>
        </p:txBody>
      </p:sp>
      <p:graphicFrame>
        <p:nvGraphicFramePr>
          <p:cNvPr id="11" name="Diagram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8089558"/>
              </p:ext>
            </p:extLst>
          </p:nvPr>
        </p:nvGraphicFramePr>
        <p:xfrm>
          <a:off x="0" y="862639"/>
          <a:ext cx="4544219" cy="32673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20" name="Egyenes összekötő 19"/>
          <p:cNvCxnSpPr/>
          <p:nvPr/>
        </p:nvCxnSpPr>
        <p:spPr>
          <a:xfrm>
            <a:off x="616893" y="1772816"/>
            <a:ext cx="3456384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Diagram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4756788"/>
              </p:ext>
            </p:extLst>
          </p:nvPr>
        </p:nvGraphicFramePr>
        <p:xfrm>
          <a:off x="96630" y="3785352"/>
          <a:ext cx="4399990" cy="3047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21" name="Egyenes összekötő 20"/>
          <p:cNvCxnSpPr/>
          <p:nvPr/>
        </p:nvCxnSpPr>
        <p:spPr>
          <a:xfrm>
            <a:off x="616893" y="5073749"/>
            <a:ext cx="3456384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Diagram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2992941"/>
              </p:ext>
            </p:extLst>
          </p:nvPr>
        </p:nvGraphicFramePr>
        <p:xfrm>
          <a:off x="4555976" y="4094634"/>
          <a:ext cx="4566958" cy="275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22" name="Egyenes összekötő 21"/>
          <p:cNvCxnSpPr/>
          <p:nvPr/>
        </p:nvCxnSpPr>
        <p:spPr>
          <a:xfrm>
            <a:off x="5154216" y="4906888"/>
            <a:ext cx="3456384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9236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/>
        </p:nvSpPr>
        <p:spPr>
          <a:xfrm>
            <a:off x="5868144" y="5157192"/>
            <a:ext cx="2818656" cy="1584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6" name="Téglalap 5"/>
          <p:cNvSpPr/>
          <p:nvPr/>
        </p:nvSpPr>
        <p:spPr>
          <a:xfrm>
            <a:off x="683568" y="5517232"/>
            <a:ext cx="2016224" cy="108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graphicFrame>
        <p:nvGraphicFramePr>
          <p:cNvPr id="78" name="Diagram 7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7025517"/>
              </p:ext>
            </p:extLst>
          </p:nvPr>
        </p:nvGraphicFramePr>
        <p:xfrm>
          <a:off x="444554" y="1246305"/>
          <a:ext cx="7943870" cy="50807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98617"/>
            <a:ext cx="8229600" cy="954119"/>
          </a:xfrm>
        </p:spPr>
        <p:txBody>
          <a:bodyPr>
            <a:normAutofit fontScale="90000"/>
          </a:bodyPr>
          <a:lstStyle/>
          <a:p>
            <a:br>
              <a:rPr lang="hu-HU" sz="2400" b="1" dirty="0">
                <a:solidFill>
                  <a:prstClr val="white"/>
                </a:solidFill>
                <a:latin typeface="+mn-lt"/>
                <a:cs typeface="Arial"/>
              </a:rPr>
            </a:br>
            <a:r>
              <a:rPr lang="hu-HU" sz="2400" b="1" dirty="0">
                <a:solidFill>
                  <a:prstClr val="white"/>
                </a:solidFill>
                <a:latin typeface="+mn-lt"/>
                <a:cs typeface="Arial"/>
              </a:rPr>
              <a:t>Projektek megvalósítási ideje és pénzügyi előrehaladása</a:t>
            </a:r>
            <a:br>
              <a:rPr lang="hu-HU" sz="2400" b="1" dirty="0">
                <a:solidFill>
                  <a:prstClr val="white"/>
                </a:solidFill>
                <a:latin typeface="+mn-lt"/>
                <a:cs typeface="Arial"/>
              </a:rPr>
            </a:br>
            <a:endParaRPr lang="hu-HU" sz="2400" b="1" dirty="0">
              <a:solidFill>
                <a:prstClr val="white"/>
              </a:solidFill>
              <a:latin typeface="+mn-lt"/>
              <a:cs typeface="Arial"/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827584" y="2652715"/>
            <a:ext cx="2991268" cy="4162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76" name="Szövegdoboz 3"/>
          <p:cNvSpPr txBox="1"/>
          <p:nvPr/>
        </p:nvSpPr>
        <p:spPr>
          <a:xfrm>
            <a:off x="1187624" y="6309320"/>
            <a:ext cx="7560840" cy="24621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hu-HU" sz="1000" dirty="0"/>
              <a:t>		       2017	    	2018	                       2019	              2020		       2021		2022</a:t>
            </a:r>
          </a:p>
        </p:txBody>
      </p:sp>
      <p:grpSp>
        <p:nvGrpSpPr>
          <p:cNvPr id="93" name="Csoportba foglalás 92"/>
          <p:cNvGrpSpPr/>
          <p:nvPr/>
        </p:nvGrpSpPr>
        <p:grpSpPr>
          <a:xfrm>
            <a:off x="2196960" y="1528748"/>
            <a:ext cx="3616278" cy="4528546"/>
            <a:chOff x="1729818" y="1539927"/>
            <a:chExt cx="1778882" cy="2567373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95" name="Téglalap 94"/>
            <p:cNvSpPr/>
            <p:nvPr/>
          </p:nvSpPr>
          <p:spPr>
            <a:xfrm>
              <a:off x="1729818" y="1539927"/>
              <a:ext cx="1650638" cy="72051"/>
            </a:xfrm>
            <a:prstGeom prst="rect">
              <a:avLst/>
            </a:prstGeom>
            <a:solidFill>
              <a:srgbClr val="8EA4C8"/>
            </a:solidFill>
            <a:ln w="1270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grpSp>
          <p:nvGrpSpPr>
            <p:cNvPr id="94" name="Csoportba foglalás 93"/>
            <p:cNvGrpSpPr/>
            <p:nvPr/>
          </p:nvGrpSpPr>
          <p:grpSpPr>
            <a:xfrm>
              <a:off x="1895984" y="1762349"/>
              <a:ext cx="1612716" cy="2344951"/>
              <a:chOff x="1872987" y="1452369"/>
              <a:chExt cx="1612716" cy="2471338"/>
            </a:xfrm>
            <a:grpFill/>
          </p:grpSpPr>
          <p:grpSp>
            <p:nvGrpSpPr>
              <p:cNvPr id="97" name="Csoportba foglalás 96"/>
              <p:cNvGrpSpPr/>
              <p:nvPr/>
            </p:nvGrpSpPr>
            <p:grpSpPr>
              <a:xfrm>
                <a:off x="2143689" y="1452369"/>
                <a:ext cx="1198349" cy="84593"/>
                <a:chOff x="858821" y="1232754"/>
                <a:chExt cx="894939" cy="80228"/>
              </a:xfrm>
              <a:grpFill/>
            </p:grpSpPr>
            <p:sp>
              <p:nvSpPr>
                <p:cNvPr id="128" name="Téglalap 127"/>
                <p:cNvSpPr/>
                <p:nvPr/>
              </p:nvSpPr>
              <p:spPr>
                <a:xfrm>
                  <a:off x="858821" y="1232754"/>
                  <a:ext cx="894939" cy="80228"/>
                </a:xfrm>
                <a:prstGeom prst="rect">
                  <a:avLst/>
                </a:prstGeom>
                <a:grpFill/>
                <a:ln w="1270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  <p:sp>
              <p:nvSpPr>
                <p:cNvPr id="129" name="Szövegdoboz 128"/>
                <p:cNvSpPr txBox="1"/>
                <p:nvPr/>
              </p:nvSpPr>
              <p:spPr>
                <a:xfrm>
                  <a:off x="1185305" y="1243208"/>
                  <a:ext cx="558505" cy="6976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tIns="0" bIns="0" rtlCol="0">
                  <a:spAutoFit/>
                </a:bodyPr>
                <a:lstStyle/>
                <a:p>
                  <a:pPr algn="ctr"/>
                  <a:r>
                    <a:rPr lang="hu-HU" sz="800" b="1" dirty="0">
                      <a:solidFill>
                        <a:schemeClr val="bg1"/>
                      </a:solidFill>
                    </a:rPr>
                    <a:t>71%</a:t>
                  </a:r>
                </a:p>
              </p:txBody>
            </p:sp>
          </p:grpSp>
          <p:grpSp>
            <p:nvGrpSpPr>
              <p:cNvPr id="98" name="Csoportba foglalás 97"/>
              <p:cNvGrpSpPr/>
              <p:nvPr/>
            </p:nvGrpSpPr>
            <p:grpSpPr>
              <a:xfrm>
                <a:off x="1880132" y="1688855"/>
                <a:ext cx="876777" cy="75961"/>
                <a:chOff x="792398" y="1233335"/>
                <a:chExt cx="684186" cy="72043"/>
              </a:xfrm>
              <a:grpFill/>
            </p:grpSpPr>
            <p:sp>
              <p:nvSpPr>
                <p:cNvPr id="126" name="Téglalap 125"/>
                <p:cNvSpPr/>
                <p:nvPr/>
              </p:nvSpPr>
              <p:spPr>
                <a:xfrm>
                  <a:off x="792398" y="1233348"/>
                  <a:ext cx="684186" cy="72023"/>
                </a:xfrm>
                <a:prstGeom prst="rect">
                  <a:avLst/>
                </a:prstGeom>
                <a:grpFill/>
                <a:ln w="1270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>
                    <a:noFill/>
                  </a:endParaRPr>
                </a:p>
              </p:txBody>
            </p:sp>
            <p:sp>
              <p:nvSpPr>
                <p:cNvPr id="127" name="Szövegdoboz 126"/>
                <p:cNvSpPr txBox="1"/>
                <p:nvPr/>
              </p:nvSpPr>
              <p:spPr>
                <a:xfrm>
                  <a:off x="1072357" y="1233335"/>
                  <a:ext cx="393267" cy="7204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tIns="0" bIns="0" rtlCol="0">
                  <a:spAutoFit/>
                </a:bodyPr>
                <a:lstStyle/>
                <a:p>
                  <a:pPr algn="ctr"/>
                  <a:r>
                    <a:rPr lang="hu-HU" sz="800" b="1" dirty="0">
                      <a:solidFill>
                        <a:schemeClr val="bg1"/>
                      </a:solidFill>
                    </a:rPr>
                    <a:t>45%</a:t>
                  </a:r>
                </a:p>
              </p:txBody>
            </p:sp>
          </p:grpSp>
          <p:grpSp>
            <p:nvGrpSpPr>
              <p:cNvPr id="99" name="Csoportba foglalás 98"/>
              <p:cNvGrpSpPr/>
              <p:nvPr/>
            </p:nvGrpSpPr>
            <p:grpSpPr>
              <a:xfrm>
                <a:off x="2143688" y="1937928"/>
                <a:ext cx="1261561" cy="75936"/>
                <a:chOff x="978901" y="1253226"/>
                <a:chExt cx="989850" cy="72017"/>
              </a:xfrm>
              <a:grpFill/>
            </p:grpSpPr>
            <p:sp>
              <p:nvSpPr>
                <p:cNvPr id="124" name="Téglalap 123"/>
                <p:cNvSpPr/>
                <p:nvPr/>
              </p:nvSpPr>
              <p:spPr>
                <a:xfrm>
                  <a:off x="978901" y="1253226"/>
                  <a:ext cx="989850" cy="72017"/>
                </a:xfrm>
                <a:prstGeom prst="rect">
                  <a:avLst/>
                </a:prstGeom>
                <a:grpFill/>
                <a:ln w="1270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  <p:sp>
              <p:nvSpPr>
                <p:cNvPr id="125" name="Szövegdoboz 124"/>
                <p:cNvSpPr txBox="1"/>
                <p:nvPr/>
              </p:nvSpPr>
              <p:spPr>
                <a:xfrm>
                  <a:off x="1375594" y="1255475"/>
                  <a:ext cx="492120" cy="6976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tIns="0" bIns="0" rtlCol="0">
                  <a:spAutoFit/>
                </a:bodyPr>
                <a:lstStyle/>
                <a:p>
                  <a:pPr algn="ctr"/>
                  <a:r>
                    <a:rPr lang="hu-HU" sz="800" b="1" dirty="0">
                      <a:solidFill>
                        <a:schemeClr val="bg1"/>
                      </a:solidFill>
                    </a:rPr>
                    <a:t>64%</a:t>
                  </a:r>
                </a:p>
              </p:txBody>
            </p:sp>
          </p:grpSp>
          <p:grpSp>
            <p:nvGrpSpPr>
              <p:cNvPr id="100" name="Csoportba foglalás 99"/>
              <p:cNvGrpSpPr/>
              <p:nvPr/>
            </p:nvGrpSpPr>
            <p:grpSpPr>
              <a:xfrm>
                <a:off x="1872987" y="2166292"/>
                <a:ext cx="1511004" cy="75949"/>
                <a:chOff x="690899" y="1243208"/>
                <a:chExt cx="1683175" cy="72031"/>
              </a:xfrm>
              <a:grpFill/>
            </p:grpSpPr>
            <p:sp>
              <p:nvSpPr>
                <p:cNvPr id="122" name="Téglalap 121"/>
                <p:cNvSpPr/>
                <p:nvPr/>
              </p:nvSpPr>
              <p:spPr>
                <a:xfrm>
                  <a:off x="690899" y="1243208"/>
                  <a:ext cx="1683175" cy="72023"/>
                </a:xfrm>
                <a:prstGeom prst="rect">
                  <a:avLst/>
                </a:prstGeom>
                <a:grpFill/>
                <a:ln w="1270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  <p:sp>
              <p:nvSpPr>
                <p:cNvPr id="123" name="Szövegdoboz 122"/>
                <p:cNvSpPr txBox="1"/>
                <p:nvPr/>
              </p:nvSpPr>
              <p:spPr>
                <a:xfrm>
                  <a:off x="1155143" y="1243209"/>
                  <a:ext cx="1172198" cy="7203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tIns="0" bIns="0" rtlCol="0">
                  <a:spAutoFit/>
                </a:bodyPr>
                <a:lstStyle/>
                <a:p>
                  <a:pPr algn="ctr"/>
                  <a:r>
                    <a:rPr lang="hu-HU" sz="800" b="1" dirty="0">
                      <a:solidFill>
                        <a:schemeClr val="bg1"/>
                      </a:solidFill>
                    </a:rPr>
                    <a:t>65%</a:t>
                  </a:r>
                </a:p>
              </p:txBody>
            </p:sp>
          </p:grpSp>
          <p:grpSp>
            <p:nvGrpSpPr>
              <p:cNvPr id="101" name="Csoportba foglalás 100"/>
              <p:cNvGrpSpPr/>
              <p:nvPr/>
            </p:nvGrpSpPr>
            <p:grpSpPr>
              <a:xfrm>
                <a:off x="1883115" y="2415069"/>
                <a:ext cx="1602588" cy="73559"/>
                <a:chOff x="808577" y="1261560"/>
                <a:chExt cx="914510" cy="69762"/>
              </a:xfrm>
              <a:grpFill/>
            </p:grpSpPr>
            <p:sp>
              <p:nvSpPr>
                <p:cNvPr id="120" name="Téglalap 119"/>
                <p:cNvSpPr/>
                <p:nvPr/>
              </p:nvSpPr>
              <p:spPr>
                <a:xfrm>
                  <a:off x="808577" y="1261561"/>
                  <a:ext cx="914510" cy="69761"/>
                </a:xfrm>
                <a:prstGeom prst="rect">
                  <a:avLst/>
                </a:prstGeom>
                <a:grpFill/>
                <a:ln w="1270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  <p:sp>
              <p:nvSpPr>
                <p:cNvPr id="121" name="Szövegdoboz 120"/>
                <p:cNvSpPr txBox="1"/>
                <p:nvPr/>
              </p:nvSpPr>
              <p:spPr>
                <a:xfrm>
                  <a:off x="1017908" y="1261560"/>
                  <a:ext cx="568152" cy="6976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tIns="0" bIns="0" rtlCol="0">
                  <a:spAutoFit/>
                </a:bodyPr>
                <a:lstStyle/>
                <a:p>
                  <a:pPr algn="ctr"/>
                  <a:r>
                    <a:rPr lang="hu-HU" sz="800" b="1" dirty="0">
                      <a:solidFill>
                        <a:schemeClr val="bg1"/>
                      </a:solidFill>
                    </a:rPr>
                    <a:t>58%</a:t>
                  </a:r>
                </a:p>
              </p:txBody>
            </p:sp>
          </p:grpSp>
          <p:grpSp>
            <p:nvGrpSpPr>
              <p:cNvPr id="102" name="Csoportba foglalás 101"/>
              <p:cNvGrpSpPr/>
              <p:nvPr/>
            </p:nvGrpSpPr>
            <p:grpSpPr>
              <a:xfrm>
                <a:off x="1881851" y="2652296"/>
                <a:ext cx="1191180" cy="75935"/>
                <a:chOff x="318313" y="1262737"/>
                <a:chExt cx="1504869" cy="72017"/>
              </a:xfrm>
              <a:grpFill/>
            </p:grpSpPr>
            <p:sp>
              <p:nvSpPr>
                <p:cNvPr id="118" name="Téglalap 117"/>
                <p:cNvSpPr/>
                <p:nvPr/>
              </p:nvSpPr>
              <p:spPr>
                <a:xfrm>
                  <a:off x="318313" y="1262737"/>
                  <a:ext cx="1504869" cy="72010"/>
                </a:xfrm>
                <a:prstGeom prst="rect">
                  <a:avLst/>
                </a:prstGeom>
                <a:grpFill/>
                <a:ln w="1270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  <p:sp>
              <p:nvSpPr>
                <p:cNvPr id="119" name="Szövegdoboz 118"/>
                <p:cNvSpPr txBox="1"/>
                <p:nvPr/>
              </p:nvSpPr>
              <p:spPr>
                <a:xfrm>
                  <a:off x="801099" y="1262737"/>
                  <a:ext cx="974742" cy="7201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tIns="0" bIns="0" rtlCol="0">
                  <a:spAutoFit/>
                </a:bodyPr>
                <a:lstStyle/>
                <a:p>
                  <a:pPr algn="ctr"/>
                  <a:r>
                    <a:rPr lang="hu-HU" sz="800" b="1" dirty="0">
                      <a:solidFill>
                        <a:schemeClr val="bg1"/>
                      </a:solidFill>
                    </a:rPr>
                    <a:t>67%</a:t>
                  </a:r>
                </a:p>
              </p:txBody>
            </p:sp>
          </p:grpSp>
          <p:grpSp>
            <p:nvGrpSpPr>
              <p:cNvPr id="103" name="Csoportba foglalás 102"/>
              <p:cNvGrpSpPr/>
              <p:nvPr/>
            </p:nvGrpSpPr>
            <p:grpSpPr>
              <a:xfrm>
                <a:off x="1883115" y="2886536"/>
                <a:ext cx="959372" cy="75947"/>
                <a:chOff x="539446" y="1264068"/>
                <a:chExt cx="796779" cy="72028"/>
              </a:xfrm>
              <a:grpFill/>
            </p:grpSpPr>
            <p:sp>
              <p:nvSpPr>
                <p:cNvPr id="116" name="Téglalap 115"/>
                <p:cNvSpPr/>
                <p:nvPr/>
              </p:nvSpPr>
              <p:spPr>
                <a:xfrm>
                  <a:off x="539446" y="1264069"/>
                  <a:ext cx="796779" cy="72014"/>
                </a:xfrm>
                <a:prstGeom prst="rect">
                  <a:avLst/>
                </a:prstGeom>
                <a:grpFill/>
                <a:ln w="1270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  <p:sp>
              <p:nvSpPr>
                <p:cNvPr id="117" name="Szövegdoboz 116"/>
                <p:cNvSpPr txBox="1"/>
                <p:nvPr/>
              </p:nvSpPr>
              <p:spPr>
                <a:xfrm>
                  <a:off x="922202" y="1264068"/>
                  <a:ext cx="391935" cy="7202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tIns="0" bIns="0" rtlCol="0">
                  <a:spAutoFit/>
                </a:bodyPr>
                <a:lstStyle/>
                <a:p>
                  <a:pPr algn="ctr"/>
                  <a:r>
                    <a:rPr lang="hu-HU" sz="800" b="1" dirty="0">
                      <a:solidFill>
                        <a:schemeClr val="bg1"/>
                      </a:solidFill>
                    </a:rPr>
                    <a:t>54%</a:t>
                  </a:r>
                </a:p>
              </p:txBody>
            </p:sp>
          </p:grpSp>
          <p:grpSp>
            <p:nvGrpSpPr>
              <p:cNvPr id="104" name="Csoportba foglalás 103"/>
              <p:cNvGrpSpPr/>
              <p:nvPr/>
            </p:nvGrpSpPr>
            <p:grpSpPr>
              <a:xfrm>
                <a:off x="2143689" y="3132478"/>
                <a:ext cx="991437" cy="75932"/>
                <a:chOff x="483165" y="1276967"/>
                <a:chExt cx="2796453" cy="72013"/>
              </a:xfrm>
              <a:grpFill/>
            </p:grpSpPr>
            <p:sp>
              <p:nvSpPr>
                <p:cNvPr id="114" name="Téglalap 113"/>
                <p:cNvSpPr/>
                <p:nvPr/>
              </p:nvSpPr>
              <p:spPr>
                <a:xfrm>
                  <a:off x="483165" y="1276967"/>
                  <a:ext cx="2796453" cy="72008"/>
                </a:xfrm>
                <a:prstGeom prst="rect">
                  <a:avLst/>
                </a:prstGeom>
                <a:grpFill/>
                <a:ln w="1270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  <p:sp>
              <p:nvSpPr>
                <p:cNvPr id="115" name="Szövegdoboz 114"/>
                <p:cNvSpPr txBox="1"/>
                <p:nvPr/>
              </p:nvSpPr>
              <p:spPr>
                <a:xfrm>
                  <a:off x="1259293" y="1279213"/>
                  <a:ext cx="1935495" cy="6976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tIns="0" bIns="0" rtlCol="0">
                  <a:spAutoFit/>
                </a:bodyPr>
                <a:lstStyle/>
                <a:p>
                  <a:pPr algn="ctr"/>
                  <a:r>
                    <a:rPr lang="hu-HU" sz="800" b="1" dirty="0">
                      <a:solidFill>
                        <a:schemeClr val="bg1"/>
                      </a:solidFill>
                    </a:rPr>
                    <a:t>60%</a:t>
                  </a:r>
                </a:p>
              </p:txBody>
            </p:sp>
          </p:grpSp>
          <p:grpSp>
            <p:nvGrpSpPr>
              <p:cNvPr id="105" name="Csoportba foglalás 104"/>
              <p:cNvGrpSpPr/>
              <p:nvPr/>
            </p:nvGrpSpPr>
            <p:grpSpPr>
              <a:xfrm>
                <a:off x="2129205" y="3378465"/>
                <a:ext cx="1313545" cy="75927"/>
                <a:chOff x="968640" y="1294199"/>
                <a:chExt cx="995971" cy="72009"/>
              </a:xfrm>
              <a:grpFill/>
            </p:grpSpPr>
            <p:sp>
              <p:nvSpPr>
                <p:cNvPr id="112" name="Téglalap 111"/>
                <p:cNvSpPr/>
                <p:nvPr/>
              </p:nvSpPr>
              <p:spPr>
                <a:xfrm>
                  <a:off x="968640" y="1294199"/>
                  <a:ext cx="995971" cy="72009"/>
                </a:xfrm>
                <a:prstGeom prst="rect">
                  <a:avLst/>
                </a:prstGeom>
                <a:grpFill/>
                <a:ln w="1270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  <p:sp>
              <p:nvSpPr>
                <p:cNvPr id="113" name="Szövegdoboz 112"/>
                <p:cNvSpPr txBox="1"/>
                <p:nvPr/>
              </p:nvSpPr>
              <p:spPr>
                <a:xfrm>
                  <a:off x="1355503" y="1296447"/>
                  <a:ext cx="608440" cy="6976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tIns="0" bIns="0" rtlCol="0">
                  <a:spAutoFit/>
                </a:bodyPr>
                <a:lstStyle/>
                <a:p>
                  <a:pPr algn="ctr"/>
                  <a:r>
                    <a:rPr lang="hu-HU" sz="800" b="1" dirty="0">
                      <a:solidFill>
                        <a:schemeClr val="bg1"/>
                      </a:solidFill>
                    </a:rPr>
                    <a:t>57%</a:t>
                  </a:r>
                </a:p>
              </p:txBody>
            </p:sp>
          </p:grpSp>
          <p:grpSp>
            <p:nvGrpSpPr>
              <p:cNvPr id="106" name="Csoportba foglalás 105"/>
              <p:cNvGrpSpPr/>
              <p:nvPr/>
            </p:nvGrpSpPr>
            <p:grpSpPr>
              <a:xfrm>
                <a:off x="2136769" y="3612730"/>
                <a:ext cx="1111740" cy="75939"/>
                <a:chOff x="556440" y="1294310"/>
                <a:chExt cx="1788948" cy="72021"/>
              </a:xfrm>
              <a:grpFill/>
            </p:grpSpPr>
            <p:sp>
              <p:nvSpPr>
                <p:cNvPr id="110" name="Téglalap 109"/>
                <p:cNvSpPr/>
                <p:nvPr/>
              </p:nvSpPr>
              <p:spPr>
                <a:xfrm>
                  <a:off x="556440" y="1294310"/>
                  <a:ext cx="1788948" cy="72014"/>
                </a:xfrm>
                <a:prstGeom prst="rect">
                  <a:avLst/>
                </a:prstGeom>
                <a:grpFill/>
                <a:ln w="1270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  <p:sp>
              <p:nvSpPr>
                <p:cNvPr id="111" name="Szövegdoboz 110"/>
                <p:cNvSpPr txBox="1"/>
                <p:nvPr/>
              </p:nvSpPr>
              <p:spPr>
                <a:xfrm>
                  <a:off x="1075284" y="1296558"/>
                  <a:ext cx="1102353" cy="6977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tIns="0" bIns="0" rtlCol="0">
                  <a:spAutoFit/>
                </a:bodyPr>
                <a:lstStyle/>
                <a:p>
                  <a:pPr algn="ctr"/>
                  <a:r>
                    <a:rPr lang="hu-HU" sz="800" b="1" dirty="0">
                      <a:solidFill>
                        <a:schemeClr val="bg1"/>
                      </a:solidFill>
                    </a:rPr>
                    <a:t>67%</a:t>
                  </a:r>
                </a:p>
              </p:txBody>
            </p:sp>
          </p:grpSp>
          <p:grpSp>
            <p:nvGrpSpPr>
              <p:cNvPr id="107" name="Csoportba foglalás 106"/>
              <p:cNvGrpSpPr/>
              <p:nvPr/>
            </p:nvGrpSpPr>
            <p:grpSpPr>
              <a:xfrm>
                <a:off x="2143689" y="3845558"/>
                <a:ext cx="1131760" cy="78149"/>
                <a:chOff x="1048124" y="1292211"/>
                <a:chExt cx="1663053" cy="74116"/>
              </a:xfrm>
              <a:grpFill/>
            </p:grpSpPr>
            <p:sp>
              <p:nvSpPr>
                <p:cNvPr id="108" name="Téglalap 107"/>
                <p:cNvSpPr/>
                <p:nvPr/>
              </p:nvSpPr>
              <p:spPr>
                <a:xfrm>
                  <a:off x="1048124" y="1292211"/>
                  <a:ext cx="1663053" cy="74116"/>
                </a:xfrm>
                <a:prstGeom prst="rect">
                  <a:avLst/>
                </a:prstGeom>
                <a:grpFill/>
                <a:ln w="1270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  <p:sp>
              <p:nvSpPr>
                <p:cNvPr id="109" name="Szövegdoboz 108"/>
                <p:cNvSpPr txBox="1"/>
                <p:nvPr/>
              </p:nvSpPr>
              <p:spPr>
                <a:xfrm>
                  <a:off x="1578527" y="1296561"/>
                  <a:ext cx="954636" cy="6976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tIns="0" bIns="0" rtlCol="0">
                  <a:spAutoFit/>
                </a:bodyPr>
                <a:lstStyle/>
                <a:p>
                  <a:pPr algn="ctr"/>
                  <a:r>
                    <a:rPr lang="hu-HU" sz="800" b="1" dirty="0">
                      <a:solidFill>
                        <a:schemeClr val="bg1"/>
                      </a:solidFill>
                    </a:rPr>
                    <a:t>51%</a:t>
                  </a:r>
                </a:p>
              </p:txBody>
            </p:sp>
          </p:grpSp>
        </p:grpSp>
        <p:sp>
          <p:nvSpPr>
            <p:cNvPr id="96" name="Szövegdoboz 95"/>
            <p:cNvSpPr txBox="1"/>
            <p:nvPr/>
          </p:nvSpPr>
          <p:spPr>
            <a:xfrm>
              <a:off x="2485194" y="1542173"/>
              <a:ext cx="837986" cy="6980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hu-HU" sz="800" b="1" dirty="0">
                  <a:solidFill>
                    <a:schemeClr val="bg1"/>
                  </a:solidFill>
                </a:rPr>
                <a:t>59%</a:t>
              </a:r>
            </a:p>
          </p:txBody>
        </p:sp>
      </p:grpSp>
      <p:grpSp>
        <p:nvGrpSpPr>
          <p:cNvPr id="81" name="Csoportba foglalás 80"/>
          <p:cNvGrpSpPr/>
          <p:nvPr/>
        </p:nvGrpSpPr>
        <p:grpSpPr>
          <a:xfrm>
            <a:off x="2196960" y="1528763"/>
            <a:ext cx="1982998" cy="4528544"/>
            <a:chOff x="1729818" y="1539927"/>
            <a:chExt cx="1982998" cy="2567372"/>
          </a:xfrm>
        </p:grpSpPr>
        <p:grpSp>
          <p:nvGrpSpPr>
            <p:cNvPr id="9" name="Csoportba foglalás 8"/>
            <p:cNvGrpSpPr/>
            <p:nvPr/>
          </p:nvGrpSpPr>
          <p:grpSpPr>
            <a:xfrm>
              <a:off x="2063488" y="1762362"/>
              <a:ext cx="1649328" cy="2344937"/>
              <a:chOff x="2040491" y="1452384"/>
              <a:chExt cx="1649328" cy="2471324"/>
            </a:xfrm>
          </p:grpSpPr>
          <p:grpSp>
            <p:nvGrpSpPr>
              <p:cNvPr id="11" name="Csoportba foglalás 10"/>
              <p:cNvGrpSpPr/>
              <p:nvPr/>
            </p:nvGrpSpPr>
            <p:grpSpPr>
              <a:xfrm>
                <a:off x="2586303" y="1452384"/>
                <a:ext cx="894340" cy="84578"/>
                <a:chOff x="1189370" y="1232756"/>
                <a:chExt cx="667902" cy="80213"/>
              </a:xfrm>
            </p:grpSpPr>
            <p:sp>
              <p:nvSpPr>
                <p:cNvPr id="72" name="Téglalap 71"/>
                <p:cNvSpPr/>
                <p:nvPr/>
              </p:nvSpPr>
              <p:spPr>
                <a:xfrm>
                  <a:off x="1189370" y="1232756"/>
                  <a:ext cx="667902" cy="80213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  <p:sp>
              <p:nvSpPr>
                <p:cNvPr id="73" name="Szövegdoboz 72"/>
                <p:cNvSpPr txBox="1"/>
                <p:nvPr/>
              </p:nvSpPr>
              <p:spPr>
                <a:xfrm>
                  <a:off x="1288808" y="1243208"/>
                  <a:ext cx="455001" cy="6976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tIns="0" bIns="0" rtlCol="0">
                  <a:spAutoFit/>
                </a:bodyPr>
                <a:lstStyle/>
                <a:p>
                  <a:pPr algn="ctr"/>
                  <a:r>
                    <a:rPr lang="hu-HU" sz="800" b="1" dirty="0">
                      <a:solidFill>
                        <a:schemeClr val="bg1"/>
                      </a:solidFill>
                    </a:rPr>
                    <a:t>26%</a:t>
                  </a:r>
                </a:p>
              </p:txBody>
            </p:sp>
          </p:grpSp>
          <p:grpSp>
            <p:nvGrpSpPr>
              <p:cNvPr id="12" name="Csoportba foglalás 11"/>
              <p:cNvGrpSpPr/>
              <p:nvPr/>
            </p:nvGrpSpPr>
            <p:grpSpPr>
              <a:xfrm>
                <a:off x="2044619" y="1688890"/>
                <a:ext cx="773153" cy="75926"/>
                <a:chOff x="920754" y="1233335"/>
                <a:chExt cx="603324" cy="72008"/>
              </a:xfrm>
            </p:grpSpPr>
            <p:sp>
              <p:nvSpPr>
                <p:cNvPr id="70" name="Téglalap 69"/>
                <p:cNvSpPr/>
                <p:nvPr/>
              </p:nvSpPr>
              <p:spPr>
                <a:xfrm>
                  <a:off x="920754" y="1233335"/>
                  <a:ext cx="603324" cy="72008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  <p:sp>
              <p:nvSpPr>
                <p:cNvPr id="71" name="Szövegdoboz 70"/>
                <p:cNvSpPr txBox="1"/>
                <p:nvPr/>
              </p:nvSpPr>
              <p:spPr>
                <a:xfrm>
                  <a:off x="1072357" y="1233335"/>
                  <a:ext cx="316184" cy="6976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tIns="0" bIns="0" rtlCol="0">
                  <a:spAutoFit/>
                </a:bodyPr>
                <a:lstStyle/>
                <a:p>
                  <a:pPr algn="ctr"/>
                  <a:r>
                    <a:rPr lang="hu-HU" sz="800" b="1" dirty="0">
                      <a:solidFill>
                        <a:schemeClr val="bg1"/>
                      </a:solidFill>
                    </a:rPr>
                    <a:t>19%</a:t>
                  </a:r>
                </a:p>
              </p:txBody>
            </p:sp>
          </p:grpSp>
          <p:grpSp>
            <p:nvGrpSpPr>
              <p:cNvPr id="13" name="Csoportba foglalás 12"/>
              <p:cNvGrpSpPr/>
              <p:nvPr/>
            </p:nvGrpSpPr>
            <p:grpSpPr>
              <a:xfrm>
                <a:off x="2594927" y="1937935"/>
                <a:ext cx="721298" cy="75929"/>
                <a:chOff x="1332953" y="1253226"/>
                <a:chExt cx="565947" cy="72010"/>
              </a:xfrm>
            </p:grpSpPr>
            <p:sp>
              <p:nvSpPr>
                <p:cNvPr id="68" name="Téglalap 67"/>
                <p:cNvSpPr/>
                <p:nvPr/>
              </p:nvSpPr>
              <p:spPr>
                <a:xfrm>
                  <a:off x="1332953" y="1253226"/>
                  <a:ext cx="565947" cy="7201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  <p:sp>
              <p:nvSpPr>
                <p:cNvPr id="69" name="Szövegdoboz 68"/>
                <p:cNvSpPr txBox="1"/>
                <p:nvPr/>
              </p:nvSpPr>
              <p:spPr>
                <a:xfrm>
                  <a:off x="1375594" y="1255475"/>
                  <a:ext cx="492120" cy="6976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tIns="0" bIns="0" rtlCol="0">
                  <a:spAutoFit/>
                </a:bodyPr>
                <a:lstStyle/>
                <a:p>
                  <a:pPr algn="ctr"/>
                  <a:r>
                    <a:rPr lang="hu-HU" sz="800" b="1" dirty="0">
                      <a:solidFill>
                        <a:schemeClr val="bg1"/>
                      </a:solidFill>
                    </a:rPr>
                    <a:t>18%</a:t>
                  </a:r>
                </a:p>
              </p:txBody>
            </p:sp>
          </p:grpSp>
          <p:grpSp>
            <p:nvGrpSpPr>
              <p:cNvPr id="14" name="Csoportba foglalás 13"/>
              <p:cNvGrpSpPr/>
              <p:nvPr/>
            </p:nvGrpSpPr>
            <p:grpSpPr>
              <a:xfrm>
                <a:off x="2040491" y="2166316"/>
                <a:ext cx="854432" cy="75926"/>
                <a:chOff x="877489" y="1243209"/>
                <a:chExt cx="951790" cy="72008"/>
              </a:xfrm>
            </p:grpSpPr>
            <p:sp>
              <p:nvSpPr>
                <p:cNvPr id="66" name="Téglalap 65"/>
                <p:cNvSpPr/>
                <p:nvPr/>
              </p:nvSpPr>
              <p:spPr>
                <a:xfrm>
                  <a:off x="877489" y="1243209"/>
                  <a:ext cx="951790" cy="72008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  <p:sp>
              <p:nvSpPr>
                <p:cNvPr id="67" name="Szövegdoboz 66"/>
                <p:cNvSpPr txBox="1"/>
                <p:nvPr/>
              </p:nvSpPr>
              <p:spPr>
                <a:xfrm>
                  <a:off x="955931" y="1243209"/>
                  <a:ext cx="787407" cy="6976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tIns="0" bIns="0" rtlCol="0">
                  <a:spAutoFit/>
                </a:bodyPr>
                <a:lstStyle/>
                <a:p>
                  <a:pPr algn="ctr"/>
                  <a:r>
                    <a:rPr lang="hu-HU" sz="800" b="1" dirty="0">
                      <a:solidFill>
                        <a:schemeClr val="bg1"/>
                      </a:solidFill>
                    </a:rPr>
                    <a:t>18%</a:t>
                  </a:r>
                </a:p>
              </p:txBody>
            </p:sp>
          </p:grpSp>
          <p:grpSp>
            <p:nvGrpSpPr>
              <p:cNvPr id="15" name="Csoportba foglalás 14"/>
              <p:cNvGrpSpPr/>
              <p:nvPr/>
            </p:nvGrpSpPr>
            <p:grpSpPr>
              <a:xfrm>
                <a:off x="2042834" y="2415065"/>
                <a:ext cx="1409857" cy="75927"/>
                <a:chOff x="899720" y="1261560"/>
                <a:chExt cx="804529" cy="72008"/>
              </a:xfrm>
            </p:grpSpPr>
            <p:sp>
              <p:nvSpPr>
                <p:cNvPr id="64" name="Téglalap 63"/>
                <p:cNvSpPr/>
                <p:nvPr/>
              </p:nvSpPr>
              <p:spPr>
                <a:xfrm>
                  <a:off x="899720" y="1261560"/>
                  <a:ext cx="804529" cy="72008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  <p:sp>
              <p:nvSpPr>
                <p:cNvPr id="65" name="Szövegdoboz 64"/>
                <p:cNvSpPr txBox="1"/>
                <p:nvPr/>
              </p:nvSpPr>
              <p:spPr>
                <a:xfrm>
                  <a:off x="1017908" y="1261560"/>
                  <a:ext cx="568152" cy="6976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tIns="0" bIns="0" rtlCol="0">
                  <a:spAutoFit/>
                </a:bodyPr>
                <a:lstStyle/>
                <a:p>
                  <a:pPr algn="ctr"/>
                  <a:r>
                    <a:rPr lang="hu-HU" sz="800" b="1" dirty="0">
                      <a:solidFill>
                        <a:schemeClr val="bg1"/>
                      </a:solidFill>
                    </a:rPr>
                    <a:t>25%</a:t>
                  </a:r>
                </a:p>
              </p:txBody>
            </p:sp>
          </p:grpSp>
          <p:grpSp>
            <p:nvGrpSpPr>
              <p:cNvPr id="16" name="Csoportba foglalás 15"/>
              <p:cNvGrpSpPr/>
              <p:nvPr/>
            </p:nvGrpSpPr>
            <p:grpSpPr>
              <a:xfrm>
                <a:off x="2061626" y="2652305"/>
                <a:ext cx="720882" cy="75926"/>
                <a:chOff x="545430" y="1262737"/>
                <a:chExt cx="910722" cy="72008"/>
              </a:xfrm>
            </p:grpSpPr>
            <p:sp>
              <p:nvSpPr>
                <p:cNvPr id="62" name="Téglalap 61"/>
                <p:cNvSpPr/>
                <p:nvPr/>
              </p:nvSpPr>
              <p:spPr>
                <a:xfrm>
                  <a:off x="545430" y="1262737"/>
                  <a:ext cx="910722" cy="72008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  <p:sp>
              <p:nvSpPr>
                <p:cNvPr id="63" name="Szövegdoboz 62"/>
                <p:cNvSpPr txBox="1"/>
                <p:nvPr/>
              </p:nvSpPr>
              <p:spPr>
                <a:xfrm>
                  <a:off x="801099" y="1262737"/>
                  <a:ext cx="486731" cy="6976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tIns="0" bIns="0" rtlCol="0">
                  <a:spAutoFit/>
                </a:bodyPr>
                <a:lstStyle/>
                <a:p>
                  <a:pPr algn="ctr"/>
                  <a:r>
                    <a:rPr lang="hu-HU" sz="800" b="1" dirty="0">
                      <a:solidFill>
                        <a:schemeClr val="bg1"/>
                      </a:solidFill>
                    </a:rPr>
                    <a:t>20%</a:t>
                  </a:r>
                </a:p>
              </p:txBody>
            </p:sp>
          </p:grpSp>
          <p:grpSp>
            <p:nvGrpSpPr>
              <p:cNvPr id="17" name="Csoportba foglalás 16"/>
              <p:cNvGrpSpPr/>
              <p:nvPr/>
            </p:nvGrpSpPr>
            <p:grpSpPr>
              <a:xfrm>
                <a:off x="2062641" y="2886555"/>
                <a:ext cx="972917" cy="75928"/>
                <a:chOff x="688546" y="1264068"/>
                <a:chExt cx="808028" cy="72009"/>
              </a:xfrm>
            </p:grpSpPr>
            <p:sp>
              <p:nvSpPr>
                <p:cNvPr id="60" name="Téglalap 59"/>
                <p:cNvSpPr/>
                <p:nvPr/>
              </p:nvSpPr>
              <p:spPr>
                <a:xfrm>
                  <a:off x="688546" y="1264069"/>
                  <a:ext cx="808028" cy="72008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  <p:sp>
              <p:nvSpPr>
                <p:cNvPr id="61" name="Szövegdoboz 60"/>
                <p:cNvSpPr txBox="1"/>
                <p:nvPr/>
              </p:nvSpPr>
              <p:spPr>
                <a:xfrm>
                  <a:off x="767935" y="1264068"/>
                  <a:ext cx="662212" cy="7200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tIns="0" bIns="0" rtlCol="0">
                  <a:spAutoFit/>
                </a:bodyPr>
                <a:lstStyle/>
                <a:p>
                  <a:pPr algn="ctr"/>
                  <a:r>
                    <a:rPr lang="hu-HU" sz="800" b="1" dirty="0">
                      <a:solidFill>
                        <a:schemeClr val="bg1"/>
                      </a:solidFill>
                    </a:rPr>
                    <a:t>27%</a:t>
                  </a:r>
                </a:p>
              </p:txBody>
            </p:sp>
          </p:grpSp>
          <p:grpSp>
            <p:nvGrpSpPr>
              <p:cNvPr id="18" name="Csoportba foglalás 17"/>
              <p:cNvGrpSpPr/>
              <p:nvPr/>
            </p:nvGrpSpPr>
            <p:grpSpPr>
              <a:xfrm>
                <a:off x="2580859" y="3132482"/>
                <a:ext cx="573446" cy="75927"/>
                <a:chOff x="1716249" y="1276966"/>
                <a:chExt cx="1617466" cy="72008"/>
              </a:xfrm>
            </p:grpSpPr>
            <p:sp>
              <p:nvSpPr>
                <p:cNvPr id="58" name="Téglalap 57"/>
                <p:cNvSpPr/>
                <p:nvPr/>
              </p:nvSpPr>
              <p:spPr>
                <a:xfrm>
                  <a:off x="1716249" y="1276966"/>
                  <a:ext cx="1617466" cy="72008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  <p:sp>
              <p:nvSpPr>
                <p:cNvPr id="59" name="Szövegdoboz 58"/>
                <p:cNvSpPr txBox="1"/>
                <p:nvPr/>
              </p:nvSpPr>
              <p:spPr>
                <a:xfrm>
                  <a:off x="1881435" y="1279213"/>
                  <a:ext cx="1313353" cy="6976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tIns="0" bIns="0" rtlCol="0">
                  <a:spAutoFit/>
                </a:bodyPr>
                <a:lstStyle/>
                <a:p>
                  <a:pPr algn="ctr"/>
                  <a:r>
                    <a:rPr lang="hu-HU" sz="800" b="1" dirty="0">
                      <a:solidFill>
                        <a:schemeClr val="bg1"/>
                      </a:solidFill>
                    </a:rPr>
                    <a:t>17%</a:t>
                  </a:r>
                </a:p>
              </p:txBody>
            </p:sp>
          </p:grpSp>
          <p:grpSp>
            <p:nvGrpSpPr>
              <p:cNvPr id="19" name="Csoportba foglalás 18"/>
              <p:cNvGrpSpPr/>
              <p:nvPr/>
            </p:nvGrpSpPr>
            <p:grpSpPr>
              <a:xfrm>
                <a:off x="2565484" y="3378467"/>
                <a:ext cx="1124335" cy="75926"/>
                <a:chOff x="1299440" y="1294200"/>
                <a:chExt cx="852506" cy="72008"/>
              </a:xfrm>
            </p:grpSpPr>
            <p:sp>
              <p:nvSpPr>
                <p:cNvPr id="56" name="Téglalap 55"/>
                <p:cNvSpPr/>
                <p:nvPr/>
              </p:nvSpPr>
              <p:spPr>
                <a:xfrm>
                  <a:off x="1299440" y="1294200"/>
                  <a:ext cx="852506" cy="72008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  <p:sp>
              <p:nvSpPr>
                <p:cNvPr id="57" name="Szövegdoboz 56"/>
                <p:cNvSpPr txBox="1"/>
                <p:nvPr/>
              </p:nvSpPr>
              <p:spPr>
                <a:xfrm>
                  <a:off x="1355503" y="1296447"/>
                  <a:ext cx="773630" cy="6976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tIns="0" bIns="0" rtlCol="0">
                  <a:spAutoFit/>
                </a:bodyPr>
                <a:lstStyle/>
                <a:p>
                  <a:pPr algn="ctr"/>
                  <a:r>
                    <a:rPr lang="hu-HU" sz="800" b="1" dirty="0">
                      <a:solidFill>
                        <a:schemeClr val="bg1"/>
                      </a:solidFill>
                    </a:rPr>
                    <a:t>24%</a:t>
                  </a:r>
                </a:p>
              </p:txBody>
            </p:sp>
          </p:grpSp>
          <p:grpSp>
            <p:nvGrpSpPr>
              <p:cNvPr id="20" name="Csoportba foglalás 19"/>
              <p:cNvGrpSpPr/>
              <p:nvPr/>
            </p:nvGrpSpPr>
            <p:grpSpPr>
              <a:xfrm>
                <a:off x="2556902" y="3612744"/>
                <a:ext cx="679433" cy="75926"/>
                <a:chOff x="1232494" y="1294311"/>
                <a:chExt cx="1093304" cy="72008"/>
              </a:xfrm>
            </p:grpSpPr>
            <p:sp>
              <p:nvSpPr>
                <p:cNvPr id="54" name="Téglalap 53"/>
                <p:cNvSpPr/>
                <p:nvPr/>
              </p:nvSpPr>
              <p:spPr>
                <a:xfrm>
                  <a:off x="1232494" y="1294311"/>
                  <a:ext cx="1093304" cy="72008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  <p:sp>
              <p:nvSpPr>
                <p:cNvPr id="55" name="Szövegdoboz 54"/>
                <p:cNvSpPr txBox="1"/>
                <p:nvPr/>
              </p:nvSpPr>
              <p:spPr>
                <a:xfrm>
                  <a:off x="1365282" y="1296558"/>
                  <a:ext cx="812354" cy="6976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tIns="0" bIns="0" rtlCol="0">
                  <a:spAutoFit/>
                </a:bodyPr>
                <a:lstStyle/>
                <a:p>
                  <a:pPr algn="ctr"/>
                  <a:r>
                    <a:rPr lang="hu-HU" sz="800" b="1" dirty="0">
                      <a:solidFill>
                        <a:schemeClr val="bg1"/>
                      </a:solidFill>
                    </a:rPr>
                    <a:t>20%</a:t>
                  </a:r>
                </a:p>
              </p:txBody>
            </p:sp>
          </p:grpSp>
          <p:grpSp>
            <p:nvGrpSpPr>
              <p:cNvPr id="21" name="Csoportba foglalás 20"/>
              <p:cNvGrpSpPr/>
              <p:nvPr/>
            </p:nvGrpSpPr>
            <p:grpSpPr>
              <a:xfrm>
                <a:off x="2580860" y="3845565"/>
                <a:ext cx="678801" cy="78143"/>
                <a:chOff x="1690519" y="1292212"/>
                <a:chExt cx="997457" cy="74110"/>
              </a:xfrm>
            </p:grpSpPr>
            <p:sp>
              <p:nvSpPr>
                <p:cNvPr id="52" name="Téglalap 51"/>
                <p:cNvSpPr/>
                <p:nvPr/>
              </p:nvSpPr>
              <p:spPr>
                <a:xfrm>
                  <a:off x="1690519" y="1292212"/>
                  <a:ext cx="997457" cy="74109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  <p:sp>
              <p:nvSpPr>
                <p:cNvPr id="53" name="Szövegdoboz 52"/>
                <p:cNvSpPr txBox="1"/>
                <p:nvPr/>
              </p:nvSpPr>
              <p:spPr>
                <a:xfrm>
                  <a:off x="1752406" y="1296561"/>
                  <a:ext cx="780756" cy="6976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tIns="0" bIns="0" rtlCol="0">
                  <a:spAutoFit/>
                </a:bodyPr>
                <a:lstStyle/>
                <a:p>
                  <a:pPr algn="ctr"/>
                  <a:r>
                    <a:rPr lang="hu-HU" sz="800" b="1" dirty="0">
                      <a:solidFill>
                        <a:schemeClr val="bg1"/>
                      </a:solidFill>
                    </a:rPr>
                    <a:t>15%</a:t>
                  </a:r>
                </a:p>
              </p:txBody>
            </p:sp>
          </p:grpSp>
        </p:grpSp>
        <p:sp>
          <p:nvSpPr>
            <p:cNvPr id="79" name="Téglalap 78"/>
            <p:cNvSpPr/>
            <p:nvPr/>
          </p:nvSpPr>
          <p:spPr>
            <a:xfrm>
              <a:off x="1729818" y="1539927"/>
              <a:ext cx="1535600" cy="72043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80" name="Szövegdoboz 79"/>
            <p:cNvSpPr txBox="1"/>
            <p:nvPr/>
          </p:nvSpPr>
          <p:spPr>
            <a:xfrm>
              <a:off x="1935026" y="1542175"/>
              <a:ext cx="1090063" cy="6979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hu-HU" sz="800" b="1" dirty="0">
                  <a:solidFill>
                    <a:schemeClr val="bg1"/>
                  </a:solidFill>
                </a:rPr>
                <a:t>27%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78802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églalap 5"/>
          <p:cNvSpPr/>
          <p:nvPr/>
        </p:nvSpPr>
        <p:spPr>
          <a:xfrm flipV="1">
            <a:off x="251520" y="5733256"/>
            <a:ext cx="8784976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3" name="Cím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147248" cy="792088"/>
          </a:xfrm>
        </p:spPr>
        <p:txBody>
          <a:bodyPr>
            <a:noAutofit/>
          </a:bodyPr>
          <a:lstStyle/>
          <a:p>
            <a:pPr algn="l"/>
            <a:r>
              <a:rPr lang="hu-HU" sz="24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A paktumok jövője – kohéziós politika 2020+</a:t>
            </a:r>
            <a:endParaRPr lang="hu-HU" sz="2400" dirty="0">
              <a:latin typeface="+mn-lt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4644008" y="4797152"/>
            <a:ext cx="1512168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B05B98CB-D0DE-4B73-A2A4-54E37FB3F146}"/>
              </a:ext>
            </a:extLst>
          </p:cNvPr>
          <p:cNvSpPr/>
          <p:nvPr/>
        </p:nvSpPr>
        <p:spPr>
          <a:xfrm flipV="1">
            <a:off x="-108520" y="970944"/>
            <a:ext cx="5557952" cy="5887056"/>
          </a:xfrm>
          <a:custGeom>
            <a:avLst/>
            <a:gdLst>
              <a:gd name="connsiteX0" fmla="*/ 0 w 5364088"/>
              <a:gd name="connsiteY0" fmla="*/ 0 h 5517232"/>
              <a:gd name="connsiteX1" fmla="*/ 5364088 w 5364088"/>
              <a:gd name="connsiteY1" fmla="*/ 0 h 5517232"/>
              <a:gd name="connsiteX2" fmla="*/ 5364088 w 5364088"/>
              <a:gd name="connsiteY2" fmla="*/ 5517232 h 5517232"/>
              <a:gd name="connsiteX3" fmla="*/ 0 w 5364088"/>
              <a:gd name="connsiteY3" fmla="*/ 5517232 h 5517232"/>
              <a:gd name="connsiteX4" fmla="*/ 0 w 5364088"/>
              <a:gd name="connsiteY4" fmla="*/ 0 h 5517232"/>
              <a:gd name="connsiteX0" fmla="*/ 40640 w 5404728"/>
              <a:gd name="connsiteY0" fmla="*/ 0 h 5862672"/>
              <a:gd name="connsiteX1" fmla="*/ 5404728 w 5404728"/>
              <a:gd name="connsiteY1" fmla="*/ 0 h 5862672"/>
              <a:gd name="connsiteX2" fmla="*/ 5404728 w 5404728"/>
              <a:gd name="connsiteY2" fmla="*/ 5517232 h 5862672"/>
              <a:gd name="connsiteX3" fmla="*/ 0 w 5404728"/>
              <a:gd name="connsiteY3" fmla="*/ 5862672 h 5862672"/>
              <a:gd name="connsiteX4" fmla="*/ 40640 w 5404728"/>
              <a:gd name="connsiteY4" fmla="*/ 0 h 5862672"/>
              <a:gd name="connsiteX0" fmla="*/ 40640 w 5404728"/>
              <a:gd name="connsiteY0" fmla="*/ 0 h 5862672"/>
              <a:gd name="connsiteX1" fmla="*/ 5404728 w 5404728"/>
              <a:gd name="connsiteY1" fmla="*/ 0 h 5862672"/>
              <a:gd name="connsiteX2" fmla="*/ 5404728 w 5404728"/>
              <a:gd name="connsiteY2" fmla="*/ 5517232 h 5862672"/>
              <a:gd name="connsiteX3" fmla="*/ 0 w 5404728"/>
              <a:gd name="connsiteY3" fmla="*/ 5862672 h 5862672"/>
              <a:gd name="connsiteX4" fmla="*/ 40640 w 5404728"/>
              <a:gd name="connsiteY4" fmla="*/ 0 h 5862672"/>
              <a:gd name="connsiteX0" fmla="*/ 4064 w 5368152"/>
              <a:gd name="connsiteY0" fmla="*/ 0 h 5887056"/>
              <a:gd name="connsiteX1" fmla="*/ 5368152 w 5368152"/>
              <a:gd name="connsiteY1" fmla="*/ 0 h 5887056"/>
              <a:gd name="connsiteX2" fmla="*/ 5368152 w 5368152"/>
              <a:gd name="connsiteY2" fmla="*/ 5517232 h 5887056"/>
              <a:gd name="connsiteX3" fmla="*/ 0 w 5368152"/>
              <a:gd name="connsiteY3" fmla="*/ 5887056 h 5887056"/>
              <a:gd name="connsiteX4" fmla="*/ 4064 w 5368152"/>
              <a:gd name="connsiteY4" fmla="*/ 0 h 5887056"/>
              <a:gd name="connsiteX0" fmla="*/ 4064 w 5368152"/>
              <a:gd name="connsiteY0" fmla="*/ 0 h 5887056"/>
              <a:gd name="connsiteX1" fmla="*/ 5368152 w 5368152"/>
              <a:gd name="connsiteY1" fmla="*/ 0 h 5887056"/>
              <a:gd name="connsiteX2" fmla="*/ 5368152 w 5368152"/>
              <a:gd name="connsiteY2" fmla="*/ 5517232 h 5887056"/>
              <a:gd name="connsiteX3" fmla="*/ 0 w 5368152"/>
              <a:gd name="connsiteY3" fmla="*/ 5887056 h 5887056"/>
              <a:gd name="connsiteX4" fmla="*/ 4064 w 5368152"/>
              <a:gd name="connsiteY4" fmla="*/ 0 h 5887056"/>
              <a:gd name="connsiteX0" fmla="*/ 4064 w 5453496"/>
              <a:gd name="connsiteY0" fmla="*/ 0 h 5887056"/>
              <a:gd name="connsiteX1" fmla="*/ 5368152 w 5453496"/>
              <a:gd name="connsiteY1" fmla="*/ 0 h 5887056"/>
              <a:gd name="connsiteX2" fmla="*/ 5453496 w 5453496"/>
              <a:gd name="connsiteY2" fmla="*/ 5608672 h 5887056"/>
              <a:gd name="connsiteX3" fmla="*/ 0 w 5453496"/>
              <a:gd name="connsiteY3" fmla="*/ 5887056 h 5887056"/>
              <a:gd name="connsiteX4" fmla="*/ 4064 w 5453496"/>
              <a:gd name="connsiteY4" fmla="*/ 0 h 5887056"/>
              <a:gd name="connsiteX0" fmla="*/ 4064 w 5453496"/>
              <a:gd name="connsiteY0" fmla="*/ 0 h 5887056"/>
              <a:gd name="connsiteX1" fmla="*/ 5368152 w 5453496"/>
              <a:gd name="connsiteY1" fmla="*/ 0 h 5887056"/>
              <a:gd name="connsiteX2" fmla="*/ 5453496 w 5453496"/>
              <a:gd name="connsiteY2" fmla="*/ 5608672 h 5887056"/>
              <a:gd name="connsiteX3" fmla="*/ 0 w 5453496"/>
              <a:gd name="connsiteY3" fmla="*/ 5887056 h 5887056"/>
              <a:gd name="connsiteX4" fmla="*/ 4064 w 5453496"/>
              <a:gd name="connsiteY4" fmla="*/ 0 h 5887056"/>
              <a:gd name="connsiteX0" fmla="*/ 4064 w 5453496"/>
              <a:gd name="connsiteY0" fmla="*/ 0 h 5887056"/>
              <a:gd name="connsiteX1" fmla="*/ 5368152 w 5453496"/>
              <a:gd name="connsiteY1" fmla="*/ 0 h 5887056"/>
              <a:gd name="connsiteX2" fmla="*/ 5453496 w 5453496"/>
              <a:gd name="connsiteY2" fmla="*/ 5608672 h 5887056"/>
              <a:gd name="connsiteX3" fmla="*/ 0 w 5453496"/>
              <a:gd name="connsiteY3" fmla="*/ 5887056 h 5887056"/>
              <a:gd name="connsiteX4" fmla="*/ 4064 w 5453496"/>
              <a:gd name="connsiteY4" fmla="*/ 0 h 5887056"/>
              <a:gd name="connsiteX0" fmla="*/ 4064 w 5453496"/>
              <a:gd name="connsiteY0" fmla="*/ 0 h 5887056"/>
              <a:gd name="connsiteX1" fmla="*/ 5368152 w 5453496"/>
              <a:gd name="connsiteY1" fmla="*/ 0 h 5887056"/>
              <a:gd name="connsiteX2" fmla="*/ 5453496 w 5453496"/>
              <a:gd name="connsiteY2" fmla="*/ 5608672 h 5887056"/>
              <a:gd name="connsiteX3" fmla="*/ 0 w 5453496"/>
              <a:gd name="connsiteY3" fmla="*/ 5887056 h 5887056"/>
              <a:gd name="connsiteX4" fmla="*/ 4064 w 5453496"/>
              <a:gd name="connsiteY4" fmla="*/ 0 h 5887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53496" h="5887056">
                <a:moveTo>
                  <a:pt x="4064" y="0"/>
                </a:moveTo>
                <a:lnTo>
                  <a:pt x="5368152" y="0"/>
                </a:lnTo>
                <a:lnTo>
                  <a:pt x="5453496" y="5608672"/>
                </a:lnTo>
                <a:cubicBezTo>
                  <a:pt x="3706784" y="5632379"/>
                  <a:pt x="1882856" y="5568709"/>
                  <a:pt x="0" y="5887056"/>
                </a:cubicBezTo>
                <a:cubicBezTo>
                  <a:pt x="1355" y="3924704"/>
                  <a:pt x="2709" y="1962352"/>
                  <a:pt x="4064" y="0"/>
                </a:cubicBezTo>
                <a:close/>
              </a:path>
            </a:pathLst>
          </a:custGeom>
          <a:gradFill>
            <a:gsLst>
              <a:gs pos="0">
                <a:srgbClr val="ADADAD"/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9" name="Tartalom helye 2">
            <a:extLst>
              <a:ext uri="{FF2B5EF4-FFF2-40B4-BE49-F238E27FC236}">
                <a16:creationId xmlns:a16="http://schemas.microsoft.com/office/drawing/2014/main" id="{4EA31614-CAC4-46B9-BA0D-C26767C42E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9552" y="1484784"/>
            <a:ext cx="7848872" cy="5098578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hu-HU" sz="3100" dirty="0"/>
              <a:t>3 régió kategória változatlanul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hu-HU" sz="3100" dirty="0"/>
              <a:t>11 tematikus cél </a:t>
            </a:r>
            <a:r>
              <a:rPr lang="hu-HU" sz="3100" dirty="0">
                <a:sym typeface="Wingdings" panose="05000000000000000000" pitchFamily="2" charset="2"/>
              </a:rPr>
              <a:t> </a:t>
            </a:r>
            <a:r>
              <a:rPr lang="hu-HU" sz="3100" dirty="0"/>
              <a:t>5 prioritás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hu-HU" sz="3100" dirty="0"/>
              <a:t>n+3 szabály </a:t>
            </a:r>
            <a:r>
              <a:rPr lang="hu-HU" sz="3100" dirty="0">
                <a:sym typeface="Wingdings" panose="05000000000000000000" pitchFamily="2" charset="2"/>
              </a:rPr>
              <a:t> n+2</a:t>
            </a:r>
            <a:endParaRPr lang="hu-HU" sz="3100" dirty="0"/>
          </a:p>
          <a:p>
            <a:pPr marL="0" indent="0">
              <a:lnSpc>
                <a:spcPct val="160000"/>
              </a:lnSpc>
              <a:buNone/>
            </a:pPr>
            <a:r>
              <a:rPr lang="hu-HU" sz="3100" dirty="0"/>
              <a:t>Egyszerűsítés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hu-HU" sz="3100" dirty="0"/>
              <a:t>Rendszeres jelentéstétel 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hu-HU" sz="3100" dirty="0"/>
              <a:t>2024: félidős értékelés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hu-HU" sz="3100" dirty="0"/>
              <a:t>Előnyben: fenntartható városfejlesztés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hu-HU" sz="3100" dirty="0"/>
              <a:t>Rugalmas keret: prioritások közötti átcsoportosítás</a:t>
            </a:r>
          </a:p>
          <a:p>
            <a:pPr marL="0" indent="0">
              <a:lnSpc>
                <a:spcPct val="170000"/>
              </a:lnSpc>
              <a:buNone/>
            </a:pPr>
            <a:endParaRPr lang="hu-HU" sz="2000" dirty="0"/>
          </a:p>
          <a:p>
            <a:pPr marL="0" indent="0">
              <a:lnSpc>
                <a:spcPct val="170000"/>
              </a:lnSpc>
              <a:buNone/>
            </a:pPr>
            <a:endParaRPr lang="hu-HU" sz="2000" dirty="0"/>
          </a:p>
          <a:p>
            <a:pPr marL="0" indent="0">
              <a:lnSpc>
                <a:spcPct val="170000"/>
              </a:lnSpc>
              <a:buNone/>
            </a:pPr>
            <a:endParaRPr lang="hu-HU" sz="2000" dirty="0"/>
          </a:p>
          <a:p>
            <a:pPr marL="0" indent="0">
              <a:lnSpc>
                <a:spcPct val="150000"/>
              </a:lnSpc>
              <a:buNone/>
            </a:pPr>
            <a:endParaRPr lang="hu-HU" sz="2000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33" t="29305" r="20833" b="12227"/>
          <a:stretch/>
        </p:blipFill>
        <p:spPr>
          <a:xfrm>
            <a:off x="4572000" y="1844824"/>
            <a:ext cx="4431847" cy="3194630"/>
          </a:xfrm>
          <a:prstGeom prst="rect">
            <a:avLst/>
          </a:prstGeom>
        </p:spPr>
      </p:pic>
      <p:cxnSp>
        <p:nvCxnSpPr>
          <p:cNvPr id="3" name="Egyenes összekötő 2">
            <a:extLst>
              <a:ext uri="{FF2B5EF4-FFF2-40B4-BE49-F238E27FC236}">
                <a16:creationId xmlns:a16="http://schemas.microsoft.com/office/drawing/2014/main" id="{043667A6-D803-4C18-ADBD-687CB2CCFC08}"/>
              </a:ext>
            </a:extLst>
          </p:cNvPr>
          <p:cNvCxnSpPr/>
          <p:nvPr/>
        </p:nvCxnSpPr>
        <p:spPr>
          <a:xfrm>
            <a:off x="395536" y="2132856"/>
            <a:ext cx="4176464" cy="0"/>
          </a:xfrm>
          <a:prstGeom prst="line">
            <a:avLst/>
          </a:prstGeom>
          <a:ln w="412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11">
            <a:extLst>
              <a:ext uri="{FF2B5EF4-FFF2-40B4-BE49-F238E27FC236}">
                <a16:creationId xmlns:a16="http://schemas.microsoft.com/office/drawing/2014/main" id="{18ACFC46-CCAB-447B-8C13-3F238FB55E96}"/>
              </a:ext>
            </a:extLst>
          </p:cNvPr>
          <p:cNvCxnSpPr/>
          <p:nvPr/>
        </p:nvCxnSpPr>
        <p:spPr>
          <a:xfrm>
            <a:off x="395536" y="2737857"/>
            <a:ext cx="4176464" cy="0"/>
          </a:xfrm>
          <a:prstGeom prst="line">
            <a:avLst/>
          </a:prstGeom>
          <a:ln w="412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13">
            <a:extLst>
              <a:ext uri="{FF2B5EF4-FFF2-40B4-BE49-F238E27FC236}">
                <a16:creationId xmlns:a16="http://schemas.microsoft.com/office/drawing/2014/main" id="{E1ED7AD1-D3E0-456E-A7C6-B54CD38510D5}"/>
              </a:ext>
            </a:extLst>
          </p:cNvPr>
          <p:cNvCxnSpPr/>
          <p:nvPr/>
        </p:nvCxnSpPr>
        <p:spPr>
          <a:xfrm>
            <a:off x="395536" y="3342858"/>
            <a:ext cx="4176464" cy="0"/>
          </a:xfrm>
          <a:prstGeom prst="line">
            <a:avLst/>
          </a:prstGeom>
          <a:ln w="412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14">
            <a:extLst>
              <a:ext uri="{FF2B5EF4-FFF2-40B4-BE49-F238E27FC236}">
                <a16:creationId xmlns:a16="http://schemas.microsoft.com/office/drawing/2014/main" id="{4D5E2810-C53B-48CE-8AC3-5B72C8E151D1}"/>
              </a:ext>
            </a:extLst>
          </p:cNvPr>
          <p:cNvCxnSpPr/>
          <p:nvPr/>
        </p:nvCxnSpPr>
        <p:spPr>
          <a:xfrm>
            <a:off x="395536" y="3947859"/>
            <a:ext cx="4176464" cy="0"/>
          </a:xfrm>
          <a:prstGeom prst="line">
            <a:avLst/>
          </a:prstGeom>
          <a:ln w="412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gyenes összekötő 15">
            <a:extLst>
              <a:ext uri="{FF2B5EF4-FFF2-40B4-BE49-F238E27FC236}">
                <a16:creationId xmlns:a16="http://schemas.microsoft.com/office/drawing/2014/main" id="{27AA4353-1C4D-402E-B582-D513FB49356C}"/>
              </a:ext>
            </a:extLst>
          </p:cNvPr>
          <p:cNvCxnSpPr/>
          <p:nvPr/>
        </p:nvCxnSpPr>
        <p:spPr>
          <a:xfrm>
            <a:off x="395536" y="4552860"/>
            <a:ext cx="4176464" cy="0"/>
          </a:xfrm>
          <a:prstGeom prst="line">
            <a:avLst/>
          </a:prstGeom>
          <a:ln w="412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16">
            <a:extLst>
              <a:ext uri="{FF2B5EF4-FFF2-40B4-BE49-F238E27FC236}">
                <a16:creationId xmlns:a16="http://schemas.microsoft.com/office/drawing/2014/main" id="{17266F85-6FD0-4A42-B61F-7AC1847028DF}"/>
              </a:ext>
            </a:extLst>
          </p:cNvPr>
          <p:cNvCxnSpPr/>
          <p:nvPr/>
        </p:nvCxnSpPr>
        <p:spPr>
          <a:xfrm>
            <a:off x="395536" y="5157861"/>
            <a:ext cx="4176464" cy="0"/>
          </a:xfrm>
          <a:prstGeom prst="line">
            <a:avLst/>
          </a:prstGeom>
          <a:ln w="412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gyenes összekötő 17">
            <a:extLst>
              <a:ext uri="{FF2B5EF4-FFF2-40B4-BE49-F238E27FC236}">
                <a16:creationId xmlns:a16="http://schemas.microsoft.com/office/drawing/2014/main" id="{0CB27501-67F4-42E5-891C-07F86F985CAC}"/>
              </a:ext>
            </a:extLst>
          </p:cNvPr>
          <p:cNvCxnSpPr/>
          <p:nvPr/>
        </p:nvCxnSpPr>
        <p:spPr>
          <a:xfrm>
            <a:off x="395536" y="5762863"/>
            <a:ext cx="4176464" cy="0"/>
          </a:xfrm>
          <a:prstGeom prst="line">
            <a:avLst/>
          </a:prstGeom>
          <a:ln w="412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églalap 7"/>
          <p:cNvSpPr/>
          <p:nvPr/>
        </p:nvSpPr>
        <p:spPr>
          <a:xfrm>
            <a:off x="5978751" y="548680"/>
            <a:ext cx="2983509" cy="86177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ContrastingLeftFacing"/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txBody>
          <a:bodyPr wrap="none" lIns="91440" tIns="45720" rIns="91440" bIns="45720">
            <a:spAutoFit/>
            <a:scene3d>
              <a:camera prst="isometricOffAxis2Lef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hu-HU" sz="5000" b="1" cap="all" spc="0" dirty="0">
                <a:ln/>
                <a:solidFill>
                  <a:schemeClr val="accent3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  <a:t>2021-2027</a:t>
            </a:r>
          </a:p>
        </p:txBody>
      </p:sp>
    </p:spTree>
    <p:extLst>
      <p:ext uri="{BB962C8B-B14F-4D97-AF65-F5344CB8AC3E}">
        <p14:creationId xmlns:p14="http://schemas.microsoft.com/office/powerpoint/2010/main" val="39845914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endParaRPr lang="hu-HU" sz="2400" b="1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32223FC4-7492-4296-98A0-45C5D71B86C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39119" y="-99392"/>
            <a:ext cx="7657951" cy="7560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710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ccel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30000" y="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7984" y="2102061"/>
            <a:ext cx="4176464" cy="1872208"/>
          </a:xfrm>
        </p:spPr>
        <p:txBody>
          <a:bodyPr>
            <a:normAutofit fontScale="90000"/>
          </a:bodyPr>
          <a:lstStyle/>
          <a:p>
            <a:br>
              <a:rPr lang="hu-H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hu-H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KÖSZÖNÖM A FIGYELMET!</a:t>
            </a:r>
            <a:br>
              <a:rPr lang="hu-HU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</a:br>
            <a:br>
              <a:rPr lang="hu-HU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</a:br>
            <a:endParaRPr lang="en-US" b="1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183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12416</TotalTime>
  <Words>250</Words>
  <Application>Microsoft Office PowerPoint</Application>
  <PresentationFormat>Diavetítés a képernyőre (4:3 oldalarány)</PresentationFormat>
  <Paragraphs>78</Paragraphs>
  <Slides>9</Slides>
  <Notes>7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2</vt:i4>
      </vt:variant>
      <vt:variant>
        <vt:lpstr>Diacímek</vt:lpstr>
      </vt:variant>
      <vt:variant>
        <vt:i4>9</vt:i4>
      </vt:variant>
    </vt:vector>
  </HeadingPairs>
  <TitlesOfParts>
    <vt:vector size="13" baseType="lpstr">
      <vt:lpstr>Arial</vt:lpstr>
      <vt:lpstr>Calibri</vt:lpstr>
      <vt:lpstr>Office-téma</vt:lpstr>
      <vt:lpstr>1_Office-téma</vt:lpstr>
      <vt:lpstr> paktumok célegyenesben – foglalkoztatási megállapodások szakmai előrehaladása </vt:lpstr>
      <vt:lpstr>Munkanélküliségi és foglalkoztatási ráta alakulása (%) </vt:lpstr>
      <vt:lpstr>A TOP fejlesztési irányai - forrásfelosztás</vt:lpstr>
      <vt:lpstr>Paktumok – keresletvezérelt program</vt:lpstr>
      <vt:lpstr>Indikátorteljesítés 2020 január</vt:lpstr>
      <vt:lpstr> Projektek megvalósítási ideje és pénzügyi előrehaladása </vt:lpstr>
      <vt:lpstr>A paktumok jövője – kohéziós politika 2020+</vt:lpstr>
      <vt:lpstr>PowerPoint-bemutató</vt:lpstr>
      <vt:lpstr>  KÖSZÖNÖM A FIGYELMET!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paktumok célegyenesben – foglalkoztatási megállapodások szakmai előrehaladása</dc:title>
  <dc:creator>Péter Göndör</dc:creator>
  <cp:lastModifiedBy>GAdrienn</cp:lastModifiedBy>
  <cp:revision>957</cp:revision>
  <cp:lastPrinted>2018-10-03T07:29:17Z</cp:lastPrinted>
  <dcterms:created xsi:type="dcterms:W3CDTF">2014-03-03T11:13:53Z</dcterms:created>
  <dcterms:modified xsi:type="dcterms:W3CDTF">2020-02-25T14:50:39Z</dcterms:modified>
</cp:coreProperties>
</file>