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  <p:sldMasterId id="2147483671" r:id="rId2"/>
    <p:sldMasterId id="2147483691" r:id="rId3"/>
    <p:sldMasterId id="2147483701" r:id="rId4"/>
    <p:sldMasterId id="2147483711" r:id="rId5"/>
    <p:sldMasterId id="2147483721" r:id="rId6"/>
  </p:sldMasterIdLst>
  <p:notesMasterIdLst>
    <p:notesMasterId r:id="rId25"/>
  </p:notesMasterIdLst>
  <p:sldIdLst>
    <p:sldId id="256" r:id="rId7"/>
    <p:sldId id="309" r:id="rId8"/>
    <p:sldId id="283" r:id="rId9"/>
    <p:sldId id="285" r:id="rId10"/>
    <p:sldId id="284" r:id="rId11"/>
    <p:sldId id="310" r:id="rId12"/>
    <p:sldId id="317" r:id="rId13"/>
    <p:sldId id="316" r:id="rId14"/>
    <p:sldId id="312" r:id="rId15"/>
    <p:sldId id="289" r:id="rId16"/>
    <p:sldId id="290" r:id="rId17"/>
    <p:sldId id="299" r:id="rId18"/>
    <p:sldId id="313" r:id="rId19"/>
    <p:sldId id="302" r:id="rId20"/>
    <p:sldId id="304" r:id="rId21"/>
    <p:sldId id="292" r:id="rId22"/>
    <p:sldId id="308" r:id="rId23"/>
    <p:sldId id="258" r:id="rId24"/>
  </p:sldIdLst>
  <p:sldSz cx="9144000" cy="6858000" type="screen4x3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226" autoAdjust="0"/>
  </p:normalViewPr>
  <p:slideViewPr>
    <p:cSldViewPr snapToObjects="1">
      <p:cViewPr varScale="1">
        <p:scale>
          <a:sx n="108" d="100"/>
          <a:sy n="108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3133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C2B710-F710-460C-AAE2-332B4C81F558}" type="datetimeFigureOut">
              <a:rPr lang="hu-HU"/>
              <a:pPr>
                <a:defRPr/>
              </a:pPr>
              <a:t>2017. 10. 30.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3" rIns="92246" bIns="46123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2246" tIns="46123" rIns="92246" bIns="46123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2A5149-E639-406C-82AC-CDCC6D504D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0446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7065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CC8C00-A7C0-4B2F-BFDA-2148E0C16D2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8909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67A114-04F7-4067-AA0F-E0102AC0FAD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B997-61B0-41DE-AEFF-23E906013C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A321-9D9D-416F-8792-B8DBC8E28D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29F1-9E7F-4368-BEF5-3D90A0FB56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ea typeface="+mj-ea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842A7-15AB-466D-BE47-EAB8B644F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B975-8A0A-419B-BAB8-5C60EFD8B9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A4BD0-5232-4D8C-B6CA-F836EDFF6E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77AF-5AB6-4D3D-81C7-70562311DD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3AAC-D968-4EDC-B77E-8668AA1006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2ECB-38ED-4DFB-B3C2-DDB31BE8D6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F0B0E-D8F0-456B-85BC-3FCD541763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D680-490C-4C69-AC15-EB901C64D6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3271-A86A-4788-AFD6-2C1738790E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FB74-F8E7-40D5-B898-7F32187F56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5DE4-BF32-45EC-8362-4A5F3BC1EF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6481-783E-42A3-BD3D-E6FA5FDD2B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5474-2C9B-4852-A584-48B8B1F25F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7689-B86F-4C1C-A127-7E1CB1BE8F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BFE2-0663-4AEF-88C3-CFEDDF1E46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9CFD-3AF3-4634-9F0A-9CFC9E7E0F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9888-40D1-482F-8883-A90F272EE4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51F58-B50B-4E80-95E7-168493CD13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513F-23B0-4660-BE29-3B6F87C81E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7C9E-47A6-4DF4-AB00-010157E12D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364F-F9A8-4390-9E9C-D94EDDCC60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5B70-5F58-4993-87DD-5CD3565F8F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CDAE-F693-4521-AD72-D2A481A73A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42F3-D391-4A1C-9E59-0E59C02A66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BFD9-00AF-4B5B-8B97-4F553DCFFF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30403-DF87-47ED-A96C-8C6B9A000C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23DB-EB82-4EC1-9499-3536ECDF79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36550-26EF-40A2-B83E-EDDC09786D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E097-B721-4983-A191-62A786342F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99D9-9D6F-4169-9B9C-6539DF8B6A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AFDB-9E33-4DE4-A9DE-10D7DADBC1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877B3-75EA-44A4-BA80-DE49218484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9ED5-C8B3-4F55-905F-4952B73FC7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9F06-4F95-46B3-888F-CF256C9115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FE57-4455-4ADC-B0D4-D86B4D4448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F501-C878-4165-9367-0AACA52F2B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4157-7C47-4ADF-9305-5C5DA4E8BE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715F-086E-4399-8ACE-D037922B61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F45B-E6A9-456D-B216-51AA0807E4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8BB-0AF6-4185-9CE2-A300243C6C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A92AF-A5A0-4EBC-856A-A44DD3E4BF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B276-379A-4BEB-A59B-5711BDF4C0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F981-F125-4DFA-ADF1-70E73893DA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1A50-6321-4CB5-AB59-0C66191530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52568D-78E4-4FA8-A3EF-369523E476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1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rcRect t="83305"/>
          <a:stretch>
            <a:fillRect/>
          </a:stretch>
        </p:blipFill>
        <p:spPr bwMode="auto">
          <a:xfrm>
            <a:off x="-1588" y="5715000"/>
            <a:ext cx="91455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741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1C50528-4C2C-45AD-B97F-3F540C653D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276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0E0A948-5451-4317-B482-0EC0DD6602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789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020D5B8-0184-43D7-9266-F18B730A15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4813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2DF9BED-209C-4F10-8220-469573108D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5837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7CBFF05-E788-489C-9EE4-A56AB8A9A6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orsod-abauj-zemplen.munka.hu/engine.aspx?page=borsod_kepzesiajanlatok" TargetMode="Externa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214313"/>
            <a:ext cx="7866062" cy="40005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br>
              <a:rPr lang="hu-HU" sz="2000" dirty="0"/>
            </a:br>
            <a:br>
              <a:rPr lang="hu-HU" sz="2000" dirty="0"/>
            </a:br>
            <a:r>
              <a:rPr lang="hu-HU" sz="3600" dirty="0"/>
              <a:t>Tájékoztató</a:t>
            </a:r>
            <a:br>
              <a:rPr lang="hu-HU" sz="3600" dirty="0"/>
            </a:br>
            <a:r>
              <a:rPr lang="hu-HU" sz="3600" dirty="0"/>
              <a:t> a Foglalkoztatási paktumokról, a programok keretében működő foglalkoztatást segítő támogatási eszközökről</a:t>
            </a:r>
            <a:br>
              <a:rPr lang="hu-HU" sz="3600" dirty="0"/>
            </a:br>
            <a:endParaRPr lang="hu-H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artalom helye 1"/>
          <p:cNvSpPr>
            <a:spLocks noGrp="1"/>
          </p:cNvSpPr>
          <p:nvPr>
            <p:ph idx="1"/>
          </p:nvPr>
        </p:nvSpPr>
        <p:spPr>
          <a:xfrm>
            <a:off x="395288" y="1435100"/>
            <a:ext cx="8291512" cy="46910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hu-HU">
              <a:latin typeface="Arial" charset="0"/>
              <a:cs typeface="Arial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675" y="44450"/>
            <a:ext cx="8239125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Célcsoportok</a:t>
            </a:r>
          </a:p>
        </p:txBody>
      </p:sp>
      <p:sp>
        <p:nvSpPr>
          <p:cNvPr id="7" name="Tartalom helye 1"/>
          <p:cNvSpPr txBox="1">
            <a:spLocks/>
          </p:cNvSpPr>
          <p:nvPr/>
        </p:nvSpPr>
        <p:spPr>
          <a:xfrm>
            <a:off x="323850" y="1285875"/>
            <a:ext cx="8362950" cy="5435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u-HU" sz="2000" b="1" dirty="0"/>
              <a:t>Álláskeresők*</a:t>
            </a:r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900" dirty="0"/>
              <a:t>Alacsony iskolai végzettségűek (legfeljebb általános iskolai végzettség, ISCED 1-2 szakképzés nélkül) – jelenleg a megyében: </a:t>
            </a:r>
            <a:r>
              <a:rPr lang="hu-HU" sz="1900" dirty="0">
                <a:solidFill>
                  <a:schemeClr val="accent6">
                    <a:lumMod val="75000"/>
                  </a:schemeClr>
                </a:solidFill>
              </a:rPr>
              <a:t>16 011 fő, 52% </a:t>
            </a:r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900" dirty="0"/>
              <a:t>25 év alatti fiatalok, vagy 30 év alatti pályakezdő álláskeresők  - jelenleg a megyében :</a:t>
            </a:r>
            <a:r>
              <a:rPr lang="hu-HU" sz="1900" dirty="0">
                <a:solidFill>
                  <a:schemeClr val="accent6">
                    <a:lumMod val="75000"/>
                  </a:schemeClr>
                </a:solidFill>
              </a:rPr>
              <a:t> 7514 fő, 24,4% </a:t>
            </a:r>
            <a:endParaRPr lang="hu-HU" sz="1900" dirty="0"/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900" dirty="0"/>
              <a:t>50 év felettiek - jelenleg a megyében : </a:t>
            </a:r>
            <a:r>
              <a:rPr lang="hu-HU" sz="1900" dirty="0">
                <a:solidFill>
                  <a:schemeClr val="accent6">
                    <a:lumMod val="75000"/>
                  </a:schemeClr>
                </a:solidFill>
              </a:rPr>
              <a:t>7818 fő, 25,4% </a:t>
            </a:r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900" dirty="0" err="1"/>
              <a:t>GYED-ről</a:t>
            </a:r>
            <a:r>
              <a:rPr lang="hu-HU" sz="1900" dirty="0"/>
              <a:t>, </a:t>
            </a:r>
            <a:r>
              <a:rPr lang="hu-HU" sz="1900" dirty="0" err="1"/>
              <a:t>GYES-ről</a:t>
            </a:r>
            <a:r>
              <a:rPr lang="hu-HU" sz="1900" dirty="0"/>
              <a:t>, ápolási díjról visszatérők, vagy legalább egy gyermeket egyedül nevelő felnőttek - jelenleg a megyében : </a:t>
            </a:r>
            <a:r>
              <a:rPr lang="hu-HU" sz="1900" dirty="0">
                <a:solidFill>
                  <a:schemeClr val="accent6">
                    <a:lumMod val="75000"/>
                  </a:schemeClr>
                </a:solidFill>
              </a:rPr>
              <a:t>578 fő, 1,9% </a:t>
            </a:r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900" dirty="0"/>
              <a:t>Foglalkoztatást helyettesítő támogatásban részesülők - jelenleg a megyében: </a:t>
            </a:r>
            <a:r>
              <a:rPr lang="hu-HU" sz="1900" dirty="0">
                <a:solidFill>
                  <a:schemeClr val="accent6">
                    <a:lumMod val="75000"/>
                  </a:schemeClr>
                </a:solidFill>
              </a:rPr>
              <a:t>12 192 fő, 39,6% </a:t>
            </a:r>
            <a:endParaRPr lang="hu-HU" sz="1900" dirty="0"/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900" dirty="0"/>
              <a:t>Tartós munkanélküliséggel veszélyeztetettek (legalább 3 hónapja álláskeresők) - jelenleg a megyében : </a:t>
            </a:r>
            <a:r>
              <a:rPr lang="hu-HU" sz="1900" dirty="0">
                <a:solidFill>
                  <a:schemeClr val="accent6">
                    <a:lumMod val="75000"/>
                  </a:schemeClr>
                </a:solidFill>
              </a:rPr>
              <a:t>18 894 fő, 61,4% </a:t>
            </a:r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900" dirty="0"/>
              <a:t>Megváltozott munkaképességű személyek - jelenleg a megyében : </a:t>
            </a:r>
            <a:r>
              <a:rPr lang="hu-HU" sz="1900" dirty="0">
                <a:solidFill>
                  <a:schemeClr val="accent6">
                    <a:lumMod val="75000"/>
                  </a:schemeClr>
                </a:solidFill>
              </a:rPr>
              <a:t>1023 fő, 3,3% </a:t>
            </a:r>
          </a:p>
          <a:p>
            <a:pPr marL="720000" algn="just" fontAlgn="auto">
              <a:spcAft>
                <a:spcPts val="1200"/>
              </a:spcAft>
              <a:buFont typeface="Symbol" panose="05050102010706020507" pitchFamily="18" charset="2"/>
              <a:buChar char="-"/>
              <a:defRPr/>
            </a:pPr>
            <a:r>
              <a:rPr lang="hu-HU" sz="1900" dirty="0"/>
              <a:t>Roma nemzetiséghez tartozó személyek - jelenleg a megyében :</a:t>
            </a:r>
            <a:r>
              <a:rPr lang="hu-HU" sz="1900" dirty="0">
                <a:solidFill>
                  <a:schemeClr val="accent6">
                    <a:lumMod val="75000"/>
                  </a:schemeClr>
                </a:solidFill>
              </a:rPr>
              <a:t> 2714 fő, 8,8% </a:t>
            </a:r>
          </a:p>
          <a:p>
            <a:pPr marL="342000" indent="-285750" algn="just" fontAlgn="auto">
              <a:spcAft>
                <a:spcPts val="0"/>
              </a:spcAft>
              <a:defRPr/>
            </a:pPr>
            <a:r>
              <a:rPr lang="hu-HU" sz="2000" b="1" dirty="0"/>
              <a:t>Nem álláskeresők*</a:t>
            </a:r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900" dirty="0"/>
              <a:t>Inaktívak - a megyében : </a:t>
            </a:r>
            <a:r>
              <a:rPr lang="hu-HU" sz="1900" dirty="0">
                <a:solidFill>
                  <a:schemeClr val="accent6">
                    <a:lumMod val="75000"/>
                  </a:schemeClr>
                </a:solidFill>
              </a:rPr>
              <a:t>87,8 ezer fő </a:t>
            </a:r>
            <a:r>
              <a:rPr lang="hu-HU" sz="1300" dirty="0"/>
              <a:t>(nyugdíjasok és nappali tagozatos tanulók </a:t>
            </a:r>
            <a:r>
              <a:rPr lang="hu-HU" sz="1300" dirty="0" err="1"/>
              <a:t>nélk</a:t>
            </a:r>
            <a:r>
              <a:rPr lang="hu-HU" sz="1300" dirty="0"/>
              <a:t>., 2011. évi népszámlálás.)</a:t>
            </a:r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900" dirty="0"/>
              <a:t>Közfoglalkoztatottak - jelenleg a megyében : </a:t>
            </a:r>
            <a:r>
              <a:rPr lang="hu-HU" sz="1900" dirty="0">
                <a:solidFill>
                  <a:schemeClr val="accent6">
                    <a:lumMod val="75000"/>
                  </a:schemeClr>
                </a:solidFill>
              </a:rPr>
              <a:t>29 777 fő</a:t>
            </a:r>
          </a:p>
        </p:txBody>
      </p:sp>
      <p:sp>
        <p:nvSpPr>
          <p:cNvPr id="79876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1CD84E-D7CA-406D-A88D-505FBC4AE33D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u-HU">
              <a:solidFill>
                <a:srgbClr val="898989"/>
              </a:solidFill>
            </a:endParaRPr>
          </a:p>
        </p:txBody>
      </p:sp>
      <p:sp>
        <p:nvSpPr>
          <p:cNvPr id="79877" name="Szövegdoboz 5"/>
          <p:cNvSpPr txBox="1">
            <a:spLocks noChangeArrowheads="1"/>
          </p:cNvSpPr>
          <p:nvPr/>
        </p:nvSpPr>
        <p:spPr bwMode="auto">
          <a:xfrm>
            <a:off x="0" y="6611938"/>
            <a:ext cx="4500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i="1">
                <a:cs typeface="Arial" charset="0"/>
              </a:rPr>
              <a:t>*Miskolc város nélkül (reg.álláskeresők Miskolc város nélkül: 30.791 fő).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675" y="1341438"/>
            <a:ext cx="8085138" cy="4895850"/>
          </a:xfrm>
        </p:spPr>
        <p:txBody>
          <a:bodyPr rtlCol="0">
            <a:normAutofit lnSpcReduction="10000"/>
          </a:bodyPr>
          <a:lstStyle/>
          <a:p>
            <a:pPr marL="0" indent="0" algn="just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AutoNum type="arabicPeriod"/>
              <a:defRPr/>
            </a:pPr>
            <a:r>
              <a:rPr lang="hu-HU" sz="2400" dirty="0"/>
              <a:t>Nem kizáró ok egy másik uniós programban való korábbi részvétel a TOP programba vonáshoz. (A programokban való egyidejű részvétel nem lehetséges.)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AutoNum type="arabicPeriod"/>
              <a:defRPr/>
            </a:pPr>
            <a:r>
              <a:rPr lang="hu-HU" sz="2400" dirty="0"/>
              <a:t>A </a:t>
            </a:r>
            <a:r>
              <a:rPr lang="hu-HU" sz="2400" dirty="0" err="1"/>
              <a:t>nyomonkövetési</a:t>
            </a:r>
            <a:r>
              <a:rPr lang="hu-HU" sz="2400" dirty="0"/>
              <a:t> szakasz lezárásától el lehet tekinteni, amennyiben az egymást követő </a:t>
            </a:r>
            <a:r>
              <a:rPr lang="hu-HU" sz="2400" dirty="0" err="1"/>
              <a:t>munkaerőpiaci</a:t>
            </a:r>
            <a:r>
              <a:rPr lang="hu-HU" sz="2400" dirty="0"/>
              <a:t> programok egymásra épülnek.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u-HU" sz="2400" dirty="0"/>
              <a:t> A jelenleg közfoglalkoztatásban lévők munkáltatói igény esetén, a közfoglalkoztatásból kiléptetve TOP programba vonhatók.</a:t>
            </a:r>
          </a:p>
          <a:p>
            <a:pPr marL="0" indent="0" algn="just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675" y="44450"/>
            <a:ext cx="8372475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Kapcsolat más programokkal</a:t>
            </a:r>
          </a:p>
        </p:txBody>
      </p:sp>
      <p:sp>
        <p:nvSpPr>
          <p:cNvPr id="80899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BA2458-8CC4-4E99-A62E-558E8E4D3BB7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u-H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artalom helye 1"/>
          <p:cNvSpPr>
            <a:spLocks noGrp="1"/>
          </p:cNvSpPr>
          <p:nvPr>
            <p:ph idx="1"/>
          </p:nvPr>
        </p:nvSpPr>
        <p:spPr>
          <a:xfrm>
            <a:off x="323850" y="1435100"/>
            <a:ext cx="8362950" cy="46910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hu-HU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hu-HU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hu-HU" b="1">
                <a:latin typeface="Arial" charset="0"/>
                <a:cs typeface="Arial" charset="0"/>
              </a:rPr>
              <a:t>A szolgáltatások kivételével minden programelem indításának feltétele a munkáltatói igény hozzárendelése</a:t>
            </a:r>
            <a:r>
              <a:rPr lang="hu-HU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675" y="285750"/>
            <a:ext cx="8372475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Mikor nyújthatók a </a:t>
            </a:r>
            <a:r>
              <a:rPr lang="hu-HU" dirty="0" err="1"/>
              <a:t>TOP-programok</a:t>
            </a:r>
            <a:r>
              <a:rPr lang="hu-HU" dirty="0"/>
              <a:t> szolgáltatásai, támogatásai?</a:t>
            </a:r>
          </a:p>
        </p:txBody>
      </p:sp>
      <p:sp>
        <p:nvSpPr>
          <p:cNvPr id="81923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B527A3-9E7D-4766-A403-90147B9F5D9A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hu-H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39125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Szolgáltatáshoz kapcsolódó támogatások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247650" y="1214438"/>
            <a:ext cx="8640763" cy="5429250"/>
          </a:xfr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/>
              <a:t>Célja:</a:t>
            </a:r>
          </a:p>
          <a:p>
            <a:pPr marL="0" algn="just" fontAlgn="auto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200" dirty="0"/>
              <a:t>Tanácsadások </a:t>
            </a:r>
            <a:r>
              <a:rPr lang="hu-HU" sz="1900" dirty="0"/>
              <a:t>(egyéni vagy csoportos), </a:t>
            </a:r>
            <a:r>
              <a:rPr lang="hu-HU" sz="2200" dirty="0"/>
              <a:t>melyek a programrésztvevők számára személyre szabott problémakezelést jelentenek a munkaerőpiacra történő be-, illetve visszakerülés érdekében.</a:t>
            </a:r>
          </a:p>
          <a:p>
            <a:pPr marL="0" indent="0" algn="just" fontAlgn="auto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/>
              <a:t>Jellemzői:</a:t>
            </a:r>
          </a:p>
          <a:p>
            <a:pPr algn="just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Arial" charset="0"/>
                <a:cs typeface="Arial" charset="0"/>
              </a:rPr>
              <a:t>Szolgáltatás díjának megtérítése, vagy saját kapacitásból történő biztosítása </a:t>
            </a:r>
            <a:r>
              <a:rPr lang="hu-HU" sz="1700" dirty="0">
                <a:latin typeface="Arial" charset="0"/>
                <a:cs typeface="Arial" charset="0"/>
              </a:rPr>
              <a:t>(TOP 5.1.1: a B.-A.-Z. Megyei Kormányhivatal nyújtja; TOP 5.1.2: vásárolt szolgáltatás formájában)</a:t>
            </a:r>
          </a:p>
          <a:p>
            <a:pPr algn="just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Arial" charset="0"/>
                <a:cs typeface="Arial" charset="0"/>
              </a:rPr>
              <a:t>Szolgáltatás ideje alatti keresetpótló juttatás (legalább 5 napot meghaladó folyamatos részvétel esetén)</a:t>
            </a:r>
          </a:p>
          <a:p>
            <a:pPr algn="just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Arial" charset="0"/>
                <a:cs typeface="Times New Roman" pitchFamily="18" charset="0"/>
              </a:rPr>
              <a:t>Szolgáltatás igénybevétele alatt a helyi, helyközi utazási költségek támogatása</a:t>
            </a:r>
            <a:endParaRPr lang="hu-HU" sz="2200" dirty="0">
              <a:latin typeface="Arial" charset="0"/>
              <a:cs typeface="Arial" charset="0"/>
            </a:endParaRPr>
          </a:p>
          <a:p>
            <a:pPr algn="just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Arial" charset="0"/>
                <a:cs typeface="Times New Roman" pitchFamily="18" charset="0"/>
              </a:rPr>
              <a:t>Szolgáltatás igénybevétele alatti gyermekfelügyelet költségének támogatása </a:t>
            </a:r>
            <a:r>
              <a:rPr lang="hu-HU" sz="1700" dirty="0">
                <a:latin typeface="Arial" charset="0"/>
                <a:cs typeface="Times New Roman" pitchFamily="18" charset="0"/>
              </a:rPr>
              <a:t>(gyermekenként legfeljebb 5000 Ft/nap)</a:t>
            </a:r>
          </a:p>
          <a:p>
            <a:pPr algn="just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Arial" charset="0"/>
                <a:cs typeface="Times New Roman" pitchFamily="18" charset="0"/>
              </a:rPr>
              <a:t>Szolgáltatásban való részvétel idejére a hozzátartozó gondozásával járó költségek támogatása </a:t>
            </a:r>
            <a:r>
              <a:rPr lang="hu-HU" sz="1700" dirty="0">
                <a:latin typeface="Arial" charset="0"/>
                <a:cs typeface="Times New Roman" pitchFamily="18" charset="0"/>
              </a:rPr>
              <a:t>(hozzátartozónként legfeljebb 5000 Ft/nap)</a:t>
            </a:r>
            <a:endParaRPr lang="hu-HU" sz="1700" dirty="0">
              <a:latin typeface="Arial" charset="0"/>
              <a:cs typeface="Arial" charset="0"/>
            </a:endParaRPr>
          </a:p>
        </p:txBody>
      </p:sp>
      <p:sp>
        <p:nvSpPr>
          <p:cNvPr id="82947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8C5B25-DF3E-46D1-87CD-46E65B421603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hu-H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850" y="1435100"/>
            <a:ext cx="8362950" cy="4922838"/>
          </a:xfrm>
        </p:spPr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/>
              <a:t>Csak a képzési jegyzékben szereplő képzések indíthatók</a:t>
            </a:r>
            <a:r>
              <a:rPr lang="hu-HU" sz="2000" b="1" dirty="0"/>
              <a:t>. </a:t>
            </a:r>
            <a:endParaRPr lang="hu-HU" sz="2000" dirty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/>
              <a:t>6/1996. (VII. 16.) MüM rendelet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/>
              <a:t>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/>
              <a:t>A 2017. évi képzési jegyék az alábbi helyen érhető el, mely 147 szakirányt tartalmaz: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>
                <a:hlinkClick r:id="rId2"/>
              </a:rPr>
              <a:t>http://borsod-abauj-zemplen.munka.hu/engine.aspx?page=borsod_kepzesiajanlatok</a:t>
            </a:r>
            <a:endParaRPr lang="hu-HU" sz="2000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100" b="1" dirty="0"/>
              <a:t>Egyedi munkáltatói igények esetén van lehetőség a képzési jegyzék kiegészítésére</a:t>
            </a:r>
            <a:r>
              <a:rPr lang="hu-HU" sz="2000" b="1" dirty="0"/>
              <a:t>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600" b="1" dirty="0"/>
          </a:p>
          <a:p>
            <a:pPr marL="0" indent="0" algn="just" fontAlgn="auto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    A képzésben részvétel feltétele a képzői szűrésen és az egészségügyi / szakellátói vizsgálaton való megfelelés.</a:t>
            </a:r>
          </a:p>
          <a:p>
            <a:pPr marL="0" indent="0" algn="just" fontAlgn="auto">
              <a:spcAft>
                <a:spcPts val="0"/>
              </a:spcAft>
              <a:buSzPct val="120000"/>
              <a:buFont typeface="Arial" panose="020B0604020202020204" pitchFamily="34" charset="0"/>
              <a:buNone/>
              <a:defRPr/>
            </a:pPr>
            <a:endParaRPr lang="hu-HU" sz="2000" dirty="0"/>
          </a:p>
          <a:p>
            <a:pPr marL="0" indent="0" algn="just" fontAlgn="auto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    A képzések indításához minimális létszám 16 fő.</a:t>
            </a:r>
          </a:p>
          <a:p>
            <a:pPr marL="0" indent="0" algn="just" fontAlgn="auto">
              <a:spcAft>
                <a:spcPts val="0"/>
              </a:spcAft>
              <a:buSzPct val="120000"/>
              <a:buFont typeface="Arial" panose="020B0604020202020204" pitchFamily="34" charset="0"/>
              <a:buNone/>
              <a:defRPr/>
            </a:pPr>
            <a:endParaRPr lang="hu-HU" sz="2000" dirty="0"/>
          </a:p>
          <a:p>
            <a:pPr marL="0" indent="0" algn="just" fontAlgn="auto"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    A képzések helyszíne a képző pályázatában megjelölt helyszín. Külön kérelemre és a képzővel történő egyeztetés alapján lehetséges a módosítás, amennyiben nem szükséges speciális felszerelés a képzéshez.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675" y="44450"/>
            <a:ext cx="8372475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Képzések indítása és helyszíne</a:t>
            </a:r>
          </a:p>
        </p:txBody>
      </p:sp>
      <p:sp>
        <p:nvSpPr>
          <p:cNvPr id="83971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607356-2CD7-4728-BB97-3E3AA7579A0D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hu-H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artalom helye 1"/>
          <p:cNvSpPr>
            <a:spLocks noGrp="1"/>
          </p:cNvSpPr>
          <p:nvPr>
            <p:ph idx="1"/>
          </p:nvPr>
        </p:nvSpPr>
        <p:spPr>
          <a:xfrm>
            <a:off x="323850" y="1355725"/>
            <a:ext cx="8362950" cy="500062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25"/>
              </a:spcBef>
              <a:spcAft>
                <a:spcPts val="1200"/>
              </a:spcAft>
            </a:pPr>
            <a:r>
              <a:rPr lang="hu-HU" sz="2000">
                <a:latin typeface="Arial" charset="0"/>
                <a:cs typeface="Arial" charset="0"/>
              </a:rPr>
              <a:t>Teljes képzési díj megtérítése</a:t>
            </a:r>
          </a:p>
          <a:p>
            <a:pPr>
              <a:lnSpc>
                <a:spcPct val="120000"/>
              </a:lnSpc>
              <a:spcBef>
                <a:spcPts val="25"/>
              </a:spcBef>
              <a:spcAft>
                <a:spcPts val="1200"/>
              </a:spcAft>
            </a:pPr>
            <a:r>
              <a:rPr lang="hu-HU" sz="2000">
                <a:latin typeface="Arial" charset="0"/>
                <a:cs typeface="Arial" charset="0"/>
              </a:rPr>
              <a:t>Keresetpótló juttatás biztosítása </a:t>
            </a:r>
            <a:r>
              <a:rPr lang="hu-HU" sz="1800">
                <a:latin typeface="Arial" charset="0"/>
                <a:cs typeface="Arial" charset="0"/>
              </a:rPr>
              <a:t>(a közfoglalkoztatási bér 60 -100%-a,  2017-ben: br. 48.918 Ft/hó  -  81.530 Ft/hó)</a:t>
            </a:r>
          </a:p>
          <a:p>
            <a:pPr algn="just">
              <a:lnSpc>
                <a:spcPct val="120000"/>
              </a:lnSpc>
              <a:spcBef>
                <a:spcPts val="25"/>
              </a:spcBef>
              <a:spcAft>
                <a:spcPts val="1200"/>
              </a:spcAft>
            </a:pPr>
            <a:r>
              <a:rPr lang="hu-HU" sz="2000">
                <a:latin typeface="Arial" charset="0"/>
                <a:cs typeface="Arial" charset="0"/>
              </a:rPr>
              <a:t>Képzéshez kapcsolódó helyi, helyközi utazási költség megtérítése</a:t>
            </a:r>
          </a:p>
          <a:p>
            <a:pPr algn="just">
              <a:lnSpc>
                <a:spcPct val="120000"/>
              </a:lnSpc>
              <a:spcBef>
                <a:spcPts val="25"/>
              </a:spcBef>
              <a:spcAft>
                <a:spcPts val="1200"/>
              </a:spcAft>
            </a:pPr>
            <a:r>
              <a:rPr lang="hu-HU" sz="2000">
                <a:latin typeface="Arial" charset="0"/>
                <a:cs typeface="Arial" charset="0"/>
              </a:rPr>
              <a:t>Képzés ideje alatt felmerülő szállás és étkezés költségéhez való hozzájárulás </a:t>
            </a:r>
            <a:r>
              <a:rPr lang="hu-HU" sz="1800">
                <a:latin typeface="Arial" charset="0"/>
                <a:cs typeface="Arial" charset="0"/>
              </a:rPr>
              <a:t>(szállás: max. 6000 Ft/fő/nap összegű szállásköltség-támogatás, legfeljebb ***-os szállodában, étkezés: 1500 Ft/fő/nap)</a:t>
            </a:r>
          </a:p>
          <a:p>
            <a:pPr algn="just">
              <a:lnSpc>
                <a:spcPct val="120000"/>
              </a:lnSpc>
              <a:spcBef>
                <a:spcPts val="25"/>
              </a:spcBef>
              <a:spcAft>
                <a:spcPts val="1200"/>
              </a:spcAft>
            </a:pPr>
            <a:r>
              <a:rPr lang="hu-HU" sz="2000">
                <a:latin typeface="Arial" charset="0"/>
                <a:cs typeface="Arial" charset="0"/>
              </a:rPr>
              <a:t>Gyermekfelügyelet vagy hozzátartozó gondozásának költségének támogatása </a:t>
            </a:r>
            <a:r>
              <a:rPr lang="hu-HU" sz="1800">
                <a:latin typeface="Arial" charset="0"/>
                <a:cs typeface="Arial" charset="0"/>
              </a:rPr>
              <a:t>(szolgáltatáshoz hasonlóan)</a:t>
            </a:r>
          </a:p>
          <a:p>
            <a:pPr algn="just">
              <a:lnSpc>
                <a:spcPct val="120000"/>
              </a:lnSpc>
              <a:spcBef>
                <a:spcPts val="25"/>
              </a:spcBef>
              <a:spcAft>
                <a:spcPts val="1200"/>
              </a:spcAft>
            </a:pPr>
            <a:r>
              <a:rPr lang="hu-HU" sz="2000">
                <a:latin typeface="Arial" charset="0"/>
                <a:cs typeface="Arial" charset="0"/>
              </a:rPr>
              <a:t>Képzést megelőző szakmai és orvosi alkalmassági vizsgálatok költségének megtérítése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675" y="44450"/>
            <a:ext cx="8372475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Képzés támogatása</a:t>
            </a:r>
          </a:p>
        </p:txBody>
      </p:sp>
      <p:sp>
        <p:nvSpPr>
          <p:cNvPr id="84995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8472FF-113E-4FA7-BDC1-EC2455C744DB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hu-H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388" y="1341438"/>
            <a:ext cx="8713787" cy="53800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Bértámogatás</a:t>
            </a:r>
            <a:r>
              <a:rPr lang="hu-HU" sz="1600" dirty="0"/>
              <a:t> (legfeljebb 8+4 hónap, bér + SZHA 70%-os mértékű támogatása, a támogatással érintett személy felvétele az érintett vállalkozás/szervezet munkavállalói létszámának nettó növekedését eredményezze a kérelem benyújtását megelőző 12 hónapos átlagos statisztikai állományi létszámához viszonyítva)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Bérköltség támogatások</a:t>
            </a:r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800" b="1" i="1" dirty="0"/>
              <a:t>Legfeljebb 90 napos bérköltség támogatás </a:t>
            </a:r>
            <a:r>
              <a:rPr lang="hu-HU" sz="1600" dirty="0"/>
              <a:t>(bér + SZHA 100%-os mértékű támogatása, a támogatással érintett személy felvétele a kérelem benyújtását megelőző 6 havi átlagos statisztikai létszámhoz viszonyítva a munkavállalói létszám nettó növekedését eredményezze)</a:t>
            </a:r>
          </a:p>
          <a:p>
            <a:pPr marL="720000" algn="just" fontAlgn="auto">
              <a:spcAft>
                <a:spcPts val="1200"/>
              </a:spcAft>
              <a:buFont typeface="Symbol" panose="05050102010706020507" pitchFamily="18" charset="2"/>
              <a:buChar char="-"/>
              <a:defRPr/>
            </a:pPr>
            <a:r>
              <a:rPr lang="hu-HU" sz="1800" b="1" i="1" dirty="0"/>
              <a:t>Legfeljebb 8+4 havi 100%-os bérköltség támogatás </a:t>
            </a:r>
            <a:r>
              <a:rPr lang="hu-HU" sz="1600" dirty="0"/>
              <a:t>(bér + SZHA 100%-os mértékű támogatása, havonta </a:t>
            </a:r>
            <a:r>
              <a:rPr lang="hu-HU" sz="1600" dirty="0" err="1"/>
              <a:t>max</a:t>
            </a:r>
            <a:r>
              <a:rPr lang="hu-HU" sz="1600" dirty="0"/>
              <a:t>. a minimálbér + SZHA másfélszeresének mértékéig, a támogatással érintett személy felvétele a kérelem benyújtását megelőző 6 havi átlagos statisztikai létszámhoz viszonyítva a munkavállalói létszám nettó növekedését eredményezze)</a:t>
            </a:r>
          </a:p>
          <a:p>
            <a:pPr marL="3420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Vállalkozóvá válási támogatás </a:t>
            </a:r>
            <a:r>
              <a:rPr lang="hu-HU" sz="1600" dirty="0"/>
              <a:t>(legfeljebb 6 hónap, kötelező legkisebb munkabér összegéig terjedő támogatás)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675" y="428625"/>
            <a:ext cx="8445500" cy="5762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Elhelyezkedést elősegítő támogatások</a:t>
            </a:r>
            <a:br>
              <a:rPr lang="hu-HU" i="1" dirty="0"/>
            </a:br>
            <a:endParaRPr lang="hu-HU" dirty="0"/>
          </a:p>
        </p:txBody>
      </p:sp>
      <p:sp>
        <p:nvSpPr>
          <p:cNvPr id="86019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CE1095-E3DD-4F46-9BFA-223FB704316D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hu-H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388" y="1357313"/>
            <a:ext cx="8713787" cy="516731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Támogatott foglalkoztatás ideje alatt felmerülő utazási költségek támogatása</a:t>
            </a:r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800" dirty="0"/>
              <a:t>helyközi utazási költség megtérítése, vagy</a:t>
            </a:r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800" dirty="0"/>
              <a:t>saját gépjármű használat, vagy</a:t>
            </a:r>
          </a:p>
          <a:p>
            <a:pPr marL="720000" algn="just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hu-HU" sz="1800" dirty="0"/>
              <a:t>csoportos személyszállítás támogatása.</a:t>
            </a:r>
          </a:p>
          <a:p>
            <a:pPr marL="377100" indent="0" algn="just" fontAlgn="auto"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br>
              <a:rPr lang="hu-HU" sz="1800" dirty="0"/>
            </a:br>
            <a:r>
              <a:rPr lang="hu-HU" sz="1800" dirty="0"/>
              <a:t>A munkavállaló és a munkáltatói is igénybe veheti a vonatkozó jogszabályban meghatározott rá eső rész erejéig.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Lakhatási támogatás </a:t>
            </a:r>
          </a:p>
          <a:p>
            <a:pPr marL="32400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/>
              <a:t>A lakóhelyétől távoli elhelyezkedés (min. 60 km) elősegítése érdekében igényelheti az álláskereső, legfeljebb 1 éves időtartamra, maximum 100.000 Ft/hó összegben.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675" y="333375"/>
            <a:ext cx="8445500" cy="5746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700" dirty="0"/>
              <a:t>Mobilitási támogatások</a:t>
            </a:r>
            <a:br>
              <a:rPr lang="hu-HU" i="1" dirty="0"/>
            </a:br>
            <a:endParaRPr lang="hu-HU" dirty="0"/>
          </a:p>
        </p:txBody>
      </p:sp>
      <p:sp>
        <p:nvSpPr>
          <p:cNvPr id="87043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3EE1B-D381-412E-AD48-D4F9775E23EA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hu-H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8" y="1412875"/>
            <a:ext cx="4419600" cy="20161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88067" name="Szövegdoboz 2"/>
          <p:cNvSpPr txBox="1">
            <a:spLocks noChangeArrowheads="1"/>
          </p:cNvSpPr>
          <p:nvPr/>
        </p:nvSpPr>
        <p:spPr bwMode="auto">
          <a:xfrm>
            <a:off x="468313" y="3860800"/>
            <a:ext cx="53276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solidFill>
                  <a:schemeClr val="bg1"/>
                </a:solidFill>
                <a:latin typeface="Calibri" pitchFamily="34" charset="0"/>
              </a:rPr>
              <a:t>Lórántné Orosz Edit</a:t>
            </a:r>
          </a:p>
          <a:p>
            <a:r>
              <a:rPr lang="hu-HU" sz="2400">
                <a:solidFill>
                  <a:schemeClr val="bg1"/>
                </a:solidFill>
                <a:latin typeface="Calibri" pitchFamily="34" charset="0"/>
              </a:rPr>
              <a:t>főosztályvezető</a:t>
            </a:r>
          </a:p>
          <a:p>
            <a:endParaRPr lang="hu-HU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hu-HU" sz="2400">
                <a:solidFill>
                  <a:schemeClr val="bg1"/>
                </a:solidFill>
                <a:latin typeface="Calibri" pitchFamily="34" charset="0"/>
              </a:rPr>
              <a:t>Borsod-Abaúj-Zemplén Megyei Kormányhivatal</a:t>
            </a:r>
          </a:p>
          <a:p>
            <a:r>
              <a:rPr lang="hu-HU" sz="2400">
                <a:solidFill>
                  <a:schemeClr val="bg1"/>
                </a:solidFill>
                <a:latin typeface="Calibri" pitchFamily="34" charset="0"/>
              </a:rPr>
              <a:t>Foglalkoztatási Főosztály</a:t>
            </a:r>
          </a:p>
          <a:p>
            <a:endParaRPr lang="hu-H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39125" cy="9366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A Foglalkoztatási együttműködések</a:t>
            </a:r>
            <a:br>
              <a:rPr lang="hu-HU" dirty="0"/>
            </a:br>
            <a:r>
              <a:rPr lang="hu-HU" dirty="0"/>
              <a:t> formái, forrásai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hu-HU" sz="2400" b="1" dirty="0"/>
              <a:t>Foglalkoztatási és gazdaságfejlesztési együttműködés Borsod-Abaúj-Zemplén megyében - TOP-5.1.1-15</a:t>
            </a:r>
          </a:p>
          <a:p>
            <a:pPr marL="0" indent="0" fontAlgn="auto">
              <a:spcAft>
                <a:spcPts val="0"/>
              </a:spcAft>
              <a:buSzPct val="140000"/>
              <a:buFont typeface="Arial" panose="020B0604020202020204" pitchFamily="34" charset="0"/>
              <a:buNone/>
              <a:defRPr/>
            </a:pPr>
            <a:endParaRPr lang="hu-HU" sz="2800" dirty="0"/>
          </a:p>
          <a:p>
            <a:pPr fontAlgn="auto"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hu-HU" sz="2400" b="1" dirty="0"/>
              <a:t> Helyi foglalkoztatási együttműködések  (11 db)     - TOP-5.1.2-15</a:t>
            </a:r>
          </a:p>
          <a:p>
            <a:pPr marL="0" indent="0" fontAlgn="auto">
              <a:spcAft>
                <a:spcPts val="0"/>
              </a:spcAft>
              <a:buSzPct val="140000"/>
              <a:buFont typeface="Arial" panose="020B0604020202020204" pitchFamily="34" charset="0"/>
              <a:buNone/>
              <a:defRPr/>
            </a:pPr>
            <a:endParaRPr lang="hu-HU" sz="2800" dirty="0"/>
          </a:p>
          <a:p>
            <a:pPr fontAlgn="auto"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  <a:defRPr/>
            </a:pPr>
            <a:r>
              <a:rPr lang="hu-HU" sz="2400" b="1" dirty="0"/>
              <a:t>Miskolc Megyei Jogú Város Foglalkoztatási Paktum programja - TOP-6.8.2-15</a:t>
            </a:r>
          </a:p>
        </p:txBody>
      </p:sp>
      <p:sp>
        <p:nvSpPr>
          <p:cNvPr id="7168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264F0A-8EB8-4822-937A-2B4738A00A27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57163"/>
            <a:ext cx="8280400" cy="9271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400" dirty="0"/>
              <a:t>A Paktumokban kialakított programok </a:t>
            </a:r>
            <a:br>
              <a:rPr lang="hu-HU" sz="2400" dirty="0"/>
            </a:br>
            <a:r>
              <a:rPr lang="hu-HU" sz="2400" dirty="0"/>
              <a:t>célja</a:t>
            </a:r>
          </a:p>
        </p:txBody>
      </p:sp>
      <p:sp>
        <p:nvSpPr>
          <p:cNvPr id="72707" name="Téglalap 2"/>
          <p:cNvSpPr>
            <a:spLocks noChangeArrowheads="1"/>
          </p:cNvSpPr>
          <p:nvPr/>
        </p:nvSpPr>
        <p:spPr bwMode="auto">
          <a:xfrm>
            <a:off x="474663" y="1997075"/>
            <a:ext cx="827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hu-HU">
              <a:latin typeface="Calibri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288" y="1628775"/>
            <a:ext cx="8353425" cy="4000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Paktumok működési területén a </a:t>
            </a:r>
            <a:r>
              <a:rPr lang="hu-HU" sz="2800" u="sng" dirty="0">
                <a:latin typeface="Arial" panose="020B0604020202020204" pitchFamily="34" charset="0"/>
                <a:cs typeface="Arial" panose="020B0604020202020204" pitchFamily="34" charset="0"/>
              </a:rPr>
              <a:t>keresletnek megfelelő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munkaerő biztosítása.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 álláskereső hátrányos helyzetű személyek és inaktívak foglalkoztathatóságának javítása.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közfoglalkoztatásból a versenyszférába való átlépés elősegítése.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>
              <a:latin typeface="Arial" charset="0"/>
              <a:cs typeface="Arial" charset="0"/>
            </a:endParaRPr>
          </a:p>
          <a:p>
            <a:endParaRPr lang="hu-HU">
              <a:latin typeface="Arial" charset="0"/>
              <a:cs typeface="Arial" charset="0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>
          <a:xfrm>
            <a:off x="179388" y="1268413"/>
            <a:ext cx="8856662" cy="5589587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hu-HU" sz="2200" b="1" spc="50" dirty="0"/>
              <a:t>A megyében megalakult foglalkoztatási paktumok </a:t>
            </a:r>
            <a:r>
              <a:rPr lang="hu-HU" sz="1900" b="1" spc="50" dirty="0"/>
              <a:t>(13):</a:t>
            </a:r>
            <a:endParaRPr lang="hu-HU" sz="1700" b="1" spc="50" dirty="0"/>
          </a:p>
          <a:p>
            <a:pPr marL="742950" lvl="1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1900" b="1" spc="50" dirty="0"/>
              <a:t>Széleskörű együttműködésen alapulnak </a:t>
            </a:r>
            <a:r>
              <a:rPr lang="hu-HU" sz="1900" i="1" spc="50" dirty="0"/>
              <a:t>(foglalkoztatási szervek, kamarák, munkaadók, foglalkoztatási célú civil szervezetek)</a:t>
            </a:r>
          </a:p>
          <a:p>
            <a:pPr marL="742950" lvl="1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1900" b="1" spc="50" dirty="0"/>
              <a:t>Keresletvezérelt programok: </a:t>
            </a:r>
            <a:r>
              <a:rPr lang="hu-HU" sz="1900" spc="50" dirty="0"/>
              <a:t>A munkáltatók igényeinek felkutatásában, a potenciális munkavállalókkal történő összekapcsolásban a Paktumirodák, valamint a Kormányhivatal megyei-járási foglalkoztatási osztályai nyújtanak segítséget</a:t>
            </a:r>
            <a:endParaRPr lang="hu-HU" sz="1900" i="1" spc="50" dirty="0"/>
          </a:p>
          <a:p>
            <a:pPr marL="742950" lvl="1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1900" b="1" spc="50" dirty="0"/>
              <a:t>Paktumirodákat működtetnek </a:t>
            </a:r>
          </a:p>
          <a:p>
            <a:pPr marL="742950" lvl="1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1900" b="1" spc="50" dirty="0"/>
              <a:t>Projektmenedzsmenttel rendelkeznek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700" spc="50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900" b="1" spc="50" dirty="0"/>
              <a:t>Célcsoportok, támogatási eszközök</a:t>
            </a:r>
            <a:r>
              <a:rPr lang="hu-HU" sz="1700" b="1" spc="50" dirty="0"/>
              <a:t>: </a:t>
            </a:r>
            <a:r>
              <a:rPr lang="hu-HU" sz="1700" spc="50" dirty="0"/>
              <a:t>hátrányos helyzetű álláskeresők – képzési, foglalkoztatási, mobilitási támogatások, szolgáltatások </a:t>
            </a:r>
            <a:r>
              <a:rPr lang="hu-HU" sz="1500" spc="50" dirty="0"/>
              <a:t>(kisebb eltérésekkel a GINOP programok mintájára)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100" b="1" u="sng" spc="50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900" b="1" spc="50" dirty="0"/>
              <a:t>Bevonás</a:t>
            </a:r>
            <a:r>
              <a:rPr lang="hu-HU" sz="1700" b="1" spc="50" dirty="0"/>
              <a:t>: </a:t>
            </a:r>
            <a:r>
              <a:rPr lang="hu-HU" sz="1700" spc="50" dirty="0"/>
              <a:t>Az ügyfél lakóhelye szerinti illetékes járási hivatal végzi.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100" spc="50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900" b="1" spc="50" dirty="0"/>
              <a:t>Területi, ágazati lehatárolás: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700" b="1" i="1" spc="50" dirty="0"/>
              <a:t>TOP-5.1.1</a:t>
            </a:r>
            <a:r>
              <a:rPr lang="hu-HU" sz="1700" spc="50" dirty="0"/>
              <a:t> - </a:t>
            </a:r>
            <a:r>
              <a:rPr lang="hu-HU" sz="1700" b="1" i="1" spc="50" dirty="0"/>
              <a:t>TOP-5.1.2 : </a:t>
            </a:r>
            <a:r>
              <a:rPr lang="hu-HU" sz="1700" spc="50" dirty="0"/>
              <a:t>A megye közigazgatási területe, Miskolc közigazgatási területén kívül</a:t>
            </a:r>
            <a:r>
              <a:rPr lang="hu-HU" sz="1500" spc="50" dirty="0"/>
              <a:t>. </a:t>
            </a:r>
          </a:p>
          <a:p>
            <a:pPr lvl="2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300" spc="50" dirty="0"/>
              <a:t>A megyei és helyi paktumok közötti ágazati lehatárolásról jelenleg is egyeztetések folynak. 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900" spc="50" dirty="0"/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700" b="1" i="1" spc="50" dirty="0"/>
              <a:t>TOP-6.8.2</a:t>
            </a:r>
            <a:r>
              <a:rPr lang="hu-HU" sz="1700" spc="50" dirty="0"/>
              <a:t> –Miskolc közigazgatási területe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675" y="44450"/>
            <a:ext cx="8588375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A paktumok sajátosságai</a:t>
            </a:r>
          </a:p>
        </p:txBody>
      </p:sp>
      <p:sp>
        <p:nvSpPr>
          <p:cNvPr id="73732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707014-44CF-4F4D-ADE7-DDD54A45E5A7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u-H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57163"/>
            <a:ext cx="8280400" cy="9271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400" b="0" dirty="0"/>
              <a:t>Foglalkoztatási együttműködések Borsod-Abaúj-Zemplén megyében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468313" y="1285875"/>
          <a:ext cx="8247859" cy="5428424"/>
        </p:xfrm>
        <a:graphic>
          <a:graphicData uri="http://schemas.openxmlformats.org/drawingml/2006/table">
            <a:tbl>
              <a:tblPr/>
              <a:tblGrid>
                <a:gridCol w="167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1410">
                <a:tc rowSpan="2">
                  <a:txBody>
                    <a:bodyPr/>
                    <a:lstStyle/>
                    <a:p>
                      <a:pPr marL="144000"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Borsod-Abaúj-Zemplén megyében megvalósuló TOP projektek főbb jellemzői</a:t>
                      </a:r>
                    </a:p>
                  </a:txBody>
                  <a:tcPr marL="5758" marR="5758" marT="5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TOP-6.8.2-15/2015 „Helyi foglalkoztatási együttműködések a megyei jogú város területén és várostérségében”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TOP-5.1.1-15/2015 „Megyei szintű foglalkoztatási megállapodások, foglalkoztatási-gazdaságfejlesztési együttműködések”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TOP-5.1.2-15/2015 „Helyi foglalkoztatási együttműködések” részére kormányrendelet szerint biztosított keret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Összesen </a:t>
                      </a:r>
                    </a:p>
                    <a:p>
                      <a:pPr algn="ctr" fontAlgn="ctr"/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(Kormányrendelet szerint biztosított forrás)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beadott projekt adatlap szerint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beadott projekt adatlap szerint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értékek rendelet szerint, illetve a célérték arány szerint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89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Országos projektkeret   </a:t>
                      </a:r>
                    </a:p>
                    <a:p>
                      <a:pPr marL="144000"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 Ft)</a:t>
                      </a:r>
                    </a:p>
                  </a:txBody>
                  <a:tcPr marL="5758" marR="5758" marT="5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25 538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26 420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27 987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79 945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da-D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B.-A.-Z. megyei projektkeret (M Ft)</a:t>
                      </a:r>
                    </a:p>
                  </a:txBody>
                  <a:tcPr marL="5758" marR="5758" marT="5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2 943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2 316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letervezett: </a:t>
                      </a: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5 396  </a:t>
                      </a:r>
                      <a:b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rendelet szerint: 5 405  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10 664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Ebből a Kormányhivatal célcsoporti támogatásokra fordítható kerete (M Ft)</a:t>
                      </a:r>
                    </a:p>
                    <a:p>
                      <a:pPr marL="144000"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(Szolgáltatás nélkül)</a:t>
                      </a:r>
                    </a:p>
                  </a:txBody>
                  <a:tcPr marL="5758" marR="5758" marT="5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1 856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1 415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3 564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6 835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243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Projekt kezdete projekt adatlap szerint</a:t>
                      </a:r>
                    </a:p>
                  </a:txBody>
                  <a:tcPr marL="5758" marR="5758" marT="5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2016.09.01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2016.09.01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változó, projekt megvalósítási időszaka 36 hónap minden paktumban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1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Projekt befejezése</a:t>
                      </a:r>
                    </a:p>
                  </a:txBody>
                  <a:tcPr marL="5758" marR="5758" marT="5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2021.06.30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2021.08.31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991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Megvalósítói létszámok - Foglalkoztatási Főosztály</a:t>
                      </a:r>
                    </a:p>
                  </a:txBody>
                  <a:tcPr marL="5758" marR="5758" marT="5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fő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fő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fő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2664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Megvalósítói létszámok - Járások</a:t>
                      </a:r>
                    </a:p>
                  </a:txBody>
                  <a:tcPr marL="5758" marR="5758" marT="57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fő </a:t>
                      </a:r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(Miskolc)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fő </a:t>
                      </a:r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(Edelény, Encs, Gönc, Kazincbarcika, Mezőkövesd, Ózd, Sárospatak, Sátoraljaújhely, Szerencs, Szikszó, Tiszaújváros)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fő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(mind a 16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járás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758" marR="5758" marT="5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285750"/>
            <a:ext cx="8280400" cy="700088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400" dirty="0"/>
              <a:t>A TOP programokban vállalt indikátorok</a:t>
            </a:r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57313"/>
            <a:ext cx="8643938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0A46E-4724-4D68-9F47-6C2014E2103E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u-HU">
              <a:solidFill>
                <a:srgbClr val="898989"/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body" sz="half" idx="2"/>
          </p:nvPr>
        </p:nvSpPr>
        <p:spPr>
          <a:xfrm>
            <a:off x="1000125" y="0"/>
            <a:ext cx="7429500" cy="8048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800" b="1" cap="small" dirty="0">
                <a:solidFill>
                  <a:schemeClr val="bg1"/>
                </a:solidFill>
              </a:rPr>
              <a:t>A helyi foglalkoztatási paktumok adatai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96913"/>
            <a:ext cx="8858250" cy="61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518611-CEC7-40E1-A45E-47FA446B819F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u-HU">
              <a:solidFill>
                <a:srgbClr val="898989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47675" y="44450"/>
            <a:ext cx="7839075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A megvalósítás tervezett ütemezése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793750"/>
            <a:ext cx="8239125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39125" cy="11525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altLang="hu-HU" sz="2000" dirty="0"/>
              <a:t>Uniós programok </a:t>
            </a:r>
            <a:br>
              <a:rPr lang="hu-HU" altLang="hu-HU" sz="2000" dirty="0"/>
            </a:br>
            <a:r>
              <a:rPr lang="hu-HU" altLang="hu-HU" sz="2000" dirty="0"/>
              <a:t>Borsod – Abaúj - Zemplén megyében </a:t>
            </a:r>
            <a:br>
              <a:rPr lang="hu-HU" altLang="hu-HU" sz="2000" dirty="0"/>
            </a:br>
            <a:r>
              <a:rPr lang="hu-HU" altLang="hu-HU" sz="2000" i="1" dirty="0"/>
              <a:t> 2015-2021</a:t>
            </a:r>
            <a:endParaRPr lang="hu-HU" sz="2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539750" y="1557338"/>
          <a:ext cx="8064500" cy="4910137"/>
        </p:xfrm>
        <a:graphic>
          <a:graphicData uri="http://schemas.openxmlformats.org/drawingml/2006/table">
            <a:tbl>
              <a:tblPr/>
              <a:tblGrid>
                <a:gridCol w="185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Teljes megyei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előirányzat (M Ft)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Létszámterv (fő)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GINOP 5.1.1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28 000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23 300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GINOP 5.2.1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28 498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23 876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GINOP 6.1.1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4 767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15 293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TOP 5.1.1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2 316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1 500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TOP 5.1.2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5 396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3 530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TOP 6.8.2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2 943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2 014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Összesen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71 920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69 513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8890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E8D6E-3002-4A35-982A-ED3C85DB365E}" type="slidenum">
              <a:rPr lang="hu-H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u-H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</TotalTime>
  <Words>1275</Words>
  <Application>Microsoft Office PowerPoint</Application>
  <PresentationFormat>Diavetítés a képernyőre (4:3 oldalarány)</PresentationFormat>
  <Paragraphs>191</Paragraphs>
  <Slides>18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6</vt:i4>
      </vt:variant>
      <vt:variant>
        <vt:lpstr>Diacímek</vt:lpstr>
      </vt:variant>
      <vt:variant>
        <vt:i4>18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Office-téma</vt:lpstr>
      <vt:lpstr>1_Office-téma</vt:lpstr>
      <vt:lpstr>3_Office-téma</vt:lpstr>
      <vt:lpstr>4_Office-téma</vt:lpstr>
      <vt:lpstr>5_Office-téma</vt:lpstr>
      <vt:lpstr>6_Office-téma</vt:lpstr>
      <vt:lpstr>  Tájékoztató  a Foglalkoztatási paktumokról, a programok keretében működő foglalkoztatást segítő támogatási eszközökről </vt:lpstr>
      <vt:lpstr>A Foglalkoztatási együttműködések  formái, forrásai</vt:lpstr>
      <vt:lpstr>A Paktumokban kialakított programok  célja</vt:lpstr>
      <vt:lpstr>A paktumok sajátosságai</vt:lpstr>
      <vt:lpstr>Foglalkoztatási együttműködések Borsod-Abaúj-Zemplén megyében</vt:lpstr>
      <vt:lpstr>A TOP programokban vállalt indikátorok</vt:lpstr>
      <vt:lpstr>PowerPoint-bemutató</vt:lpstr>
      <vt:lpstr>A megvalósítás tervezett ütemezése</vt:lpstr>
      <vt:lpstr>Uniós programok  Borsod – Abaúj - Zemplén megyében   2015-2021</vt:lpstr>
      <vt:lpstr>Célcsoportok</vt:lpstr>
      <vt:lpstr>Kapcsolat más programokkal</vt:lpstr>
      <vt:lpstr>Mikor nyújthatók a TOP-programok szolgáltatásai, támogatásai?</vt:lpstr>
      <vt:lpstr>Szolgáltatáshoz kapcsolódó támogatások</vt:lpstr>
      <vt:lpstr>Képzések indítása és helyszíne</vt:lpstr>
      <vt:lpstr>Képzés támogatása</vt:lpstr>
      <vt:lpstr>Elhelyezkedést elősegítő támogatások </vt:lpstr>
      <vt:lpstr>Mobilitási támogatások 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GAdrienn</cp:lastModifiedBy>
  <cp:revision>194</cp:revision>
  <cp:lastPrinted>2017-09-27T08:07:19Z</cp:lastPrinted>
  <dcterms:created xsi:type="dcterms:W3CDTF">2014-03-03T11:13:53Z</dcterms:created>
  <dcterms:modified xsi:type="dcterms:W3CDTF">2017-10-30T09:53:51Z</dcterms:modified>
</cp:coreProperties>
</file>